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6"/>
  </p:notesMasterIdLst>
  <p:sldIdLst>
    <p:sldId id="2112" r:id="rId3"/>
    <p:sldId id="2116" r:id="rId4"/>
    <p:sldId id="2120" r:id="rId5"/>
    <p:sldId id="2121" r:id="rId6"/>
    <p:sldId id="2117" r:id="rId7"/>
    <p:sldId id="2118" r:id="rId8"/>
    <p:sldId id="1790" r:id="rId9"/>
    <p:sldId id="2122" r:id="rId10"/>
    <p:sldId id="2114" r:id="rId11"/>
    <p:sldId id="2115" r:id="rId12"/>
    <p:sldId id="462" r:id="rId13"/>
    <p:sldId id="2119" r:id="rId14"/>
    <p:sldId id="2113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80024" autoAdjust="0"/>
  </p:normalViewPr>
  <p:slideViewPr>
    <p:cSldViewPr snapToGrid="0">
      <p:cViewPr varScale="1">
        <p:scale>
          <a:sx n="88" d="100"/>
          <a:sy n="88" d="100"/>
        </p:scale>
        <p:origin x="1356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Classeur1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376401789095709E-2"/>
          <c:y val="4.6877147859042512E-2"/>
          <c:w val="0.45135433070866143"/>
          <c:h val="0.752257217847769"/>
        </c:manualLayout>
      </c:layout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92D6-425B-8FBB-EEE0552C541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92D6-425B-8FBB-EEE0552C541E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92D6-425B-8FBB-EEE0552C541E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92D6-425B-8FBB-EEE0552C541E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2D6-425B-8FBB-EEE0552C541E}"/>
              </c:ext>
            </c:extLst>
          </c:dPt>
          <c:dLbls>
            <c:spPr>
              <a:noFill/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lt1"/>
                    </a:solidFill>
                    <a:latin typeface="Montserrat SemiBold" panose="00000700000000000000" pitchFamily="2" charset="0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Feuil1!$A$1:$A$5</c:f>
              <c:strCache>
                <c:ptCount val="5"/>
                <c:pt idx="0">
                  <c:v>Soin à la personne / Aide à la vie quotidienne </c:v>
                </c:pt>
                <c:pt idx="1">
                  <c:v>Commerce alimentaire / Métiers de bouche</c:v>
                </c:pt>
                <c:pt idx="2">
                  <c:v>Restauration / Cuisine et Service </c:v>
                </c:pt>
                <c:pt idx="3">
                  <c:v>Logistique / Magasinage / Manutention, Déménagement </c:v>
                </c:pt>
                <c:pt idx="4">
                  <c:v>Industrie - Préparation et Conditionnement </c:v>
                </c:pt>
              </c:strCache>
            </c:strRef>
          </c:cat>
          <c:val>
            <c:numRef>
              <c:f>Feuil1!$B$1:$B$5</c:f>
              <c:numCache>
                <c:formatCode>General</c:formatCode>
                <c:ptCount val="5"/>
                <c:pt idx="0">
                  <c:v>199</c:v>
                </c:pt>
                <c:pt idx="1">
                  <c:v>20</c:v>
                </c:pt>
                <c:pt idx="2">
                  <c:v>198</c:v>
                </c:pt>
                <c:pt idx="3">
                  <c:v>81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92D6-425B-8FBB-EEE0552C541E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+mn-ea"/>
                <a:cs typeface="+mn-cs"/>
              </a:defRPr>
            </a:pPr>
            <a:endParaRPr lang="fr-FR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+mn-ea"/>
                <a:cs typeface="+mn-cs"/>
              </a:defRPr>
            </a:pPr>
            <a:endParaRPr lang="fr-FR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+mn-ea"/>
                <a:cs typeface="+mn-cs"/>
              </a:defRPr>
            </a:pPr>
            <a:endParaRPr lang="fr-FR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+mn-ea"/>
                <a:cs typeface="+mn-cs"/>
              </a:defRPr>
            </a:pPr>
            <a:endParaRPr lang="fr-FR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  <a:ea typeface="+mn-ea"/>
                <a:cs typeface="+mn-cs"/>
              </a:defRPr>
            </a:pPr>
            <a:endParaRPr lang="fr-FR"/>
          </a:p>
        </c:txPr>
      </c:legendEntry>
      <c:layout>
        <c:manualLayout>
          <c:xMode val="edge"/>
          <c:yMode val="edge"/>
          <c:x val="0.50712561828651304"/>
          <c:y val="9.3181911992641364E-2"/>
          <c:w val="0.49287438171348713"/>
          <c:h val="0.59479403616214643"/>
        </c:manualLayout>
      </c:layout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image" Target="../media/image28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6CB8341-5F5F-4DA1-B1CD-E5243D11F95F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725D0E7-D711-4DF8-B7E5-229ED1699F00}">
      <dgm:prSet phldrT="[Texte]"/>
      <dgm:spPr/>
      <dgm:t>
        <a:bodyPr/>
        <a:lstStyle/>
        <a:p>
          <a:pPr>
            <a:buNone/>
          </a:pPr>
          <a:r>
            <a:rPr lang="fr-FR" sz="1300" b="1" dirty="0"/>
            <a:t>Boucher</a:t>
          </a:r>
        </a:p>
      </dgm:t>
    </dgm:pt>
    <dgm:pt modelId="{CCFF8521-8A45-4844-8564-E03B14D144FE}" type="parTrans" cxnId="{7FE2A481-FA90-4198-A0FF-0835BF63B707}">
      <dgm:prSet/>
      <dgm:spPr/>
      <dgm:t>
        <a:bodyPr/>
        <a:lstStyle/>
        <a:p>
          <a:endParaRPr lang="fr-FR"/>
        </a:p>
      </dgm:t>
    </dgm:pt>
    <dgm:pt modelId="{D2189FF9-4A23-4A8F-8A2E-1C511AC03CA0}" type="sibTrans" cxnId="{7FE2A481-FA90-4198-A0FF-0835BF63B707}">
      <dgm:prSet/>
      <dgm:spPr/>
      <dgm:t>
        <a:bodyPr/>
        <a:lstStyle/>
        <a:p>
          <a:endParaRPr lang="fr-FR"/>
        </a:p>
      </dgm:t>
    </dgm:pt>
    <dgm:pt modelId="{CA07F2FD-9FE3-49AE-A531-9FD50C543DD8}">
      <dgm:prSet phldrT="[Texte]" custT="1"/>
      <dgm:spPr/>
      <dgm:t>
        <a:bodyPr/>
        <a:lstStyle/>
        <a:p>
          <a:pPr>
            <a:buFontTx/>
            <a:buNone/>
          </a:pPr>
          <a:r>
            <a:rPr lang="fr-FR" sz="1000" dirty="0"/>
            <a:t>+ </a:t>
          </a:r>
          <a:r>
            <a:rPr lang="fr-FR" sz="1400" dirty="0"/>
            <a:t>17 % d’offres d’emploi en 2022 en Bretagne</a:t>
          </a:r>
        </a:p>
      </dgm:t>
    </dgm:pt>
    <dgm:pt modelId="{64A3FCE0-C8AB-4790-A39F-42BD4019B74A}" type="parTrans" cxnId="{E8990A89-9892-4912-8F51-1217E37E1F6D}">
      <dgm:prSet/>
      <dgm:spPr/>
      <dgm:t>
        <a:bodyPr/>
        <a:lstStyle/>
        <a:p>
          <a:endParaRPr lang="fr-FR"/>
        </a:p>
      </dgm:t>
    </dgm:pt>
    <dgm:pt modelId="{47F2E9AC-8CD0-45C4-A1B5-36BEBAD70B75}" type="sibTrans" cxnId="{E8990A89-9892-4912-8F51-1217E37E1F6D}">
      <dgm:prSet/>
      <dgm:spPr/>
      <dgm:t>
        <a:bodyPr/>
        <a:lstStyle/>
        <a:p>
          <a:endParaRPr lang="fr-FR"/>
        </a:p>
      </dgm:t>
    </dgm:pt>
    <dgm:pt modelId="{EEF4A630-C602-4FD4-B6DD-DFF634369BB9}">
      <dgm:prSet phldrT="[Texte]"/>
      <dgm:spPr/>
      <dgm:t>
        <a:bodyPr/>
        <a:lstStyle/>
        <a:p>
          <a:pPr>
            <a:buNone/>
          </a:pPr>
          <a:r>
            <a:rPr lang="fr-FR" sz="1300" b="1" dirty="0"/>
            <a:t>Boulanger-Pâtissier</a:t>
          </a:r>
        </a:p>
      </dgm:t>
    </dgm:pt>
    <dgm:pt modelId="{CACF4AD0-DAE4-4F1D-91CC-A7143B08E1E5}" type="parTrans" cxnId="{255E1AA4-9DA5-4B90-B440-D9C0EFF68B83}">
      <dgm:prSet/>
      <dgm:spPr/>
      <dgm:t>
        <a:bodyPr/>
        <a:lstStyle/>
        <a:p>
          <a:endParaRPr lang="fr-FR"/>
        </a:p>
      </dgm:t>
    </dgm:pt>
    <dgm:pt modelId="{EFB4FD29-0833-4295-B502-85E2B424D1DB}" type="sibTrans" cxnId="{255E1AA4-9DA5-4B90-B440-D9C0EFF68B83}">
      <dgm:prSet/>
      <dgm:spPr/>
      <dgm:t>
        <a:bodyPr/>
        <a:lstStyle/>
        <a:p>
          <a:endParaRPr lang="fr-FR"/>
        </a:p>
      </dgm:t>
    </dgm:pt>
    <dgm:pt modelId="{59A78198-53EC-42AE-BC55-C5ABB3E11CA5}">
      <dgm:prSet phldrT="[Texte]" custT="1"/>
      <dgm:spPr/>
      <dgm:t>
        <a:bodyPr/>
        <a:lstStyle/>
        <a:p>
          <a:pPr>
            <a:buFontTx/>
            <a:buNone/>
          </a:pPr>
          <a:r>
            <a:rPr lang="fr-FR" sz="1400" dirty="0"/>
            <a:t>+ 29% d’offres d’emploi en 2022 en Bretagne</a:t>
          </a:r>
        </a:p>
      </dgm:t>
    </dgm:pt>
    <dgm:pt modelId="{46A7FCAB-3E00-4B9B-AC19-F4F4C531288B}" type="parTrans" cxnId="{CBFD755B-7764-467D-9691-CBAF9205D3EF}">
      <dgm:prSet/>
      <dgm:spPr/>
      <dgm:t>
        <a:bodyPr/>
        <a:lstStyle/>
        <a:p>
          <a:endParaRPr lang="fr-FR"/>
        </a:p>
      </dgm:t>
    </dgm:pt>
    <dgm:pt modelId="{4C01CD71-385D-4264-B9C6-0EF1623FEB7D}" type="sibTrans" cxnId="{CBFD755B-7764-467D-9691-CBAF9205D3EF}">
      <dgm:prSet/>
      <dgm:spPr/>
      <dgm:t>
        <a:bodyPr/>
        <a:lstStyle/>
        <a:p>
          <a:endParaRPr lang="fr-FR"/>
        </a:p>
      </dgm:t>
    </dgm:pt>
    <dgm:pt modelId="{3EE3B6BC-1A6C-4935-989E-E494E99BEBBE}">
      <dgm:prSet phldrT="[Texte]"/>
      <dgm:spPr/>
      <dgm:t>
        <a:bodyPr/>
        <a:lstStyle/>
        <a:p>
          <a:pPr>
            <a:buNone/>
          </a:pPr>
          <a:r>
            <a:rPr lang="fr-FR" sz="1300" b="1" dirty="0"/>
            <a:t>Charcutier-traiteur</a:t>
          </a:r>
        </a:p>
      </dgm:t>
    </dgm:pt>
    <dgm:pt modelId="{79803630-E515-4B74-801C-B1B56C9CC4B7}" type="parTrans" cxnId="{C7A0FEDD-4ADB-43B3-857D-5B8A716581D1}">
      <dgm:prSet/>
      <dgm:spPr/>
      <dgm:t>
        <a:bodyPr/>
        <a:lstStyle/>
        <a:p>
          <a:endParaRPr lang="fr-FR"/>
        </a:p>
      </dgm:t>
    </dgm:pt>
    <dgm:pt modelId="{F81E1B4B-7F0B-4A31-9ACF-F4D4872F5DAD}" type="sibTrans" cxnId="{C7A0FEDD-4ADB-43B3-857D-5B8A716581D1}">
      <dgm:prSet/>
      <dgm:spPr/>
      <dgm:t>
        <a:bodyPr/>
        <a:lstStyle/>
        <a:p>
          <a:endParaRPr lang="fr-FR"/>
        </a:p>
      </dgm:t>
    </dgm:pt>
    <dgm:pt modelId="{C3465676-71A0-4B70-952B-CD13B2084EF9}">
      <dgm:prSet phldrT="[Texte]" custT="1"/>
      <dgm:spPr/>
      <dgm:t>
        <a:bodyPr/>
        <a:lstStyle/>
        <a:p>
          <a:pPr>
            <a:buFontTx/>
            <a:buNone/>
          </a:pPr>
          <a:r>
            <a:rPr lang="fr-FR" sz="1400" dirty="0"/>
            <a:t>+ 40% d’offres d’emploi en 2022 en Bretagne</a:t>
          </a:r>
        </a:p>
      </dgm:t>
    </dgm:pt>
    <dgm:pt modelId="{C29B6909-94C7-491A-92F3-6CBC13D105F7}" type="parTrans" cxnId="{AD7934DB-0F3A-419C-8505-53CCC919EBDE}">
      <dgm:prSet/>
      <dgm:spPr/>
      <dgm:t>
        <a:bodyPr/>
        <a:lstStyle/>
        <a:p>
          <a:endParaRPr lang="fr-FR"/>
        </a:p>
      </dgm:t>
    </dgm:pt>
    <dgm:pt modelId="{7289EE48-6D35-4AF7-A5B8-7976B45AE669}" type="sibTrans" cxnId="{AD7934DB-0F3A-419C-8505-53CCC919EBDE}">
      <dgm:prSet/>
      <dgm:spPr/>
      <dgm:t>
        <a:bodyPr/>
        <a:lstStyle/>
        <a:p>
          <a:endParaRPr lang="fr-FR"/>
        </a:p>
      </dgm:t>
    </dgm:pt>
    <dgm:pt modelId="{D6F0D4CE-96CA-49A4-A74C-4DD27F778F80}">
      <dgm:prSet phldrT="[Texte]"/>
      <dgm:spPr/>
      <dgm:t>
        <a:bodyPr/>
        <a:lstStyle/>
        <a:p>
          <a:r>
            <a:rPr lang="fr-FR" b="1" dirty="0"/>
            <a:t>Fromager/Crémier fromager</a:t>
          </a:r>
          <a:br>
            <a:rPr lang="fr-FR" dirty="0"/>
          </a:br>
          <a:br>
            <a:rPr lang="fr-FR" dirty="0"/>
          </a:br>
          <a:r>
            <a:rPr lang="fr-FR" dirty="0"/>
            <a:t>+ de 56% d’offres d’emploi en 2022 en Bretagne</a:t>
          </a:r>
        </a:p>
      </dgm:t>
    </dgm:pt>
    <dgm:pt modelId="{6F9917FB-2F9D-4A3F-9131-3925B2CAAC49}" type="parTrans" cxnId="{B82D0354-9680-4792-BAD5-592F63CA54E2}">
      <dgm:prSet/>
      <dgm:spPr/>
      <dgm:t>
        <a:bodyPr/>
        <a:lstStyle/>
        <a:p>
          <a:endParaRPr lang="fr-FR"/>
        </a:p>
      </dgm:t>
    </dgm:pt>
    <dgm:pt modelId="{B5CF47BB-368F-483C-98F6-1A1E2A218AAE}" type="sibTrans" cxnId="{B82D0354-9680-4792-BAD5-592F63CA54E2}">
      <dgm:prSet/>
      <dgm:spPr/>
      <dgm:t>
        <a:bodyPr/>
        <a:lstStyle/>
        <a:p>
          <a:endParaRPr lang="fr-FR"/>
        </a:p>
      </dgm:t>
    </dgm:pt>
    <dgm:pt modelId="{000EC570-4CE3-4386-9570-D52B50A2E719}">
      <dgm:prSet phldrT="[Texte]"/>
      <dgm:spPr/>
      <dgm:t>
        <a:bodyPr/>
        <a:lstStyle/>
        <a:p>
          <a:r>
            <a:rPr lang="fr-FR" b="1" dirty="0"/>
            <a:t>Poissonnier</a:t>
          </a:r>
        </a:p>
        <a:p>
          <a:r>
            <a:rPr lang="fr-FR" dirty="0"/>
            <a:t>+ 17% d’offres d’emploi en 2022 en Bretagne</a:t>
          </a:r>
          <a:br>
            <a:rPr lang="fr-FR" dirty="0"/>
          </a:br>
          <a:br>
            <a:rPr lang="fr-FR" dirty="0"/>
          </a:br>
          <a:endParaRPr lang="fr-FR" dirty="0"/>
        </a:p>
      </dgm:t>
    </dgm:pt>
    <dgm:pt modelId="{0B81A412-6BFD-4373-936E-7B7195CF4E96}" type="parTrans" cxnId="{CCAD3390-4031-482B-B731-92E616C24F92}">
      <dgm:prSet/>
      <dgm:spPr/>
      <dgm:t>
        <a:bodyPr/>
        <a:lstStyle/>
        <a:p>
          <a:endParaRPr lang="fr-FR"/>
        </a:p>
      </dgm:t>
    </dgm:pt>
    <dgm:pt modelId="{630F06CD-DB1F-450A-AA3E-D25878425457}" type="sibTrans" cxnId="{CCAD3390-4031-482B-B731-92E616C24F92}">
      <dgm:prSet/>
      <dgm:spPr/>
      <dgm:t>
        <a:bodyPr/>
        <a:lstStyle/>
        <a:p>
          <a:endParaRPr lang="fr-FR"/>
        </a:p>
      </dgm:t>
    </dgm:pt>
    <dgm:pt modelId="{CF2D23AA-51A0-4777-B0D2-469C6E6D6E74}" type="pres">
      <dgm:prSet presAssocID="{76CB8341-5F5F-4DA1-B1CD-E5243D11F95F}" presName="linear" presStyleCnt="0">
        <dgm:presLayoutVars>
          <dgm:dir/>
          <dgm:resizeHandles val="exact"/>
        </dgm:presLayoutVars>
      </dgm:prSet>
      <dgm:spPr/>
    </dgm:pt>
    <dgm:pt modelId="{40D47499-4E8C-45BA-A5AD-964196BF6049}" type="pres">
      <dgm:prSet presAssocID="{D6F0D4CE-96CA-49A4-A74C-4DD27F778F80}" presName="comp" presStyleCnt="0"/>
      <dgm:spPr/>
    </dgm:pt>
    <dgm:pt modelId="{54C92A46-0A6E-47D7-A892-657BB4F3533D}" type="pres">
      <dgm:prSet presAssocID="{D6F0D4CE-96CA-49A4-A74C-4DD27F778F80}" presName="box" presStyleLbl="node1" presStyleIdx="0" presStyleCnt="5" custLinFactNeighborY="7499"/>
      <dgm:spPr/>
    </dgm:pt>
    <dgm:pt modelId="{30A0BB08-7B9C-4070-9881-E3D927981E19}" type="pres">
      <dgm:prSet presAssocID="{D6F0D4CE-96CA-49A4-A74C-4DD27F778F80}" presName="img" presStyleLbl="fgImgPlace1" presStyleIdx="0" presStyleCnt="5" custLinFactNeighborX="-163" custLinFactNeighborY="577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B4875AF6-8FED-49E6-8957-28783B365EB3}" type="pres">
      <dgm:prSet presAssocID="{D6F0D4CE-96CA-49A4-A74C-4DD27F778F80}" presName="text" presStyleLbl="node1" presStyleIdx="0" presStyleCnt="5">
        <dgm:presLayoutVars>
          <dgm:bulletEnabled val="1"/>
        </dgm:presLayoutVars>
      </dgm:prSet>
      <dgm:spPr/>
    </dgm:pt>
    <dgm:pt modelId="{9BDD216F-B794-42A1-9A3F-C72B9A7D3BD2}" type="pres">
      <dgm:prSet presAssocID="{B5CF47BB-368F-483C-98F6-1A1E2A218AAE}" presName="spacer" presStyleCnt="0"/>
      <dgm:spPr/>
    </dgm:pt>
    <dgm:pt modelId="{0BF39936-D95F-4405-BD33-6A4CC272701C}" type="pres">
      <dgm:prSet presAssocID="{000EC570-4CE3-4386-9570-D52B50A2E719}" presName="comp" presStyleCnt="0"/>
      <dgm:spPr/>
    </dgm:pt>
    <dgm:pt modelId="{B1BB6C0E-F79D-4777-9A51-8A4682A22A45}" type="pres">
      <dgm:prSet presAssocID="{000EC570-4CE3-4386-9570-D52B50A2E719}" presName="box" presStyleLbl="node1" presStyleIdx="1" presStyleCnt="5" custLinFactNeighborY="2467"/>
      <dgm:spPr/>
    </dgm:pt>
    <dgm:pt modelId="{3B80538F-84D3-4624-AB12-D01D75EF0361}" type="pres">
      <dgm:prSet presAssocID="{000EC570-4CE3-4386-9570-D52B50A2E719}" presName="img" presStyleLbl="fgImgPlace1" presStyleIdx="1" presStyleCnt="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33677F9D-DD0D-48E2-9DB9-1A4A07A8C92D}" type="pres">
      <dgm:prSet presAssocID="{000EC570-4CE3-4386-9570-D52B50A2E719}" presName="text" presStyleLbl="node1" presStyleIdx="1" presStyleCnt="5">
        <dgm:presLayoutVars>
          <dgm:bulletEnabled val="1"/>
        </dgm:presLayoutVars>
      </dgm:prSet>
      <dgm:spPr/>
    </dgm:pt>
    <dgm:pt modelId="{D4A6A482-D4B7-4B05-BE9E-6A3A27803F48}" type="pres">
      <dgm:prSet presAssocID="{630F06CD-DB1F-450A-AA3E-D25878425457}" presName="spacer" presStyleCnt="0"/>
      <dgm:spPr/>
    </dgm:pt>
    <dgm:pt modelId="{87F2742B-301D-499A-AB7D-807D3D403784}" type="pres">
      <dgm:prSet presAssocID="{3725D0E7-D711-4DF8-B7E5-229ED1699F00}" presName="comp" presStyleCnt="0"/>
      <dgm:spPr/>
    </dgm:pt>
    <dgm:pt modelId="{E94DFCBD-C77B-4228-97FB-59C439BAC3EA}" type="pres">
      <dgm:prSet presAssocID="{3725D0E7-D711-4DF8-B7E5-229ED1699F00}" presName="box" presStyleLbl="node1" presStyleIdx="2" presStyleCnt="5" custLinFactNeighborY="-3372"/>
      <dgm:spPr/>
    </dgm:pt>
    <dgm:pt modelId="{4560701F-142F-4D94-BC1A-1497E23A550F}" type="pres">
      <dgm:prSet presAssocID="{3725D0E7-D711-4DF8-B7E5-229ED1699F00}" presName="img" presStyleLbl="fgImgPlace1" presStyleIdx="2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8C0FFB55-8626-42FC-9223-9FC148715253}" type="pres">
      <dgm:prSet presAssocID="{3725D0E7-D711-4DF8-B7E5-229ED1699F00}" presName="text" presStyleLbl="node1" presStyleIdx="2" presStyleCnt="5">
        <dgm:presLayoutVars>
          <dgm:bulletEnabled val="1"/>
        </dgm:presLayoutVars>
      </dgm:prSet>
      <dgm:spPr/>
    </dgm:pt>
    <dgm:pt modelId="{C5AFC2C2-346C-4B86-835E-FF64FE923D0B}" type="pres">
      <dgm:prSet presAssocID="{D2189FF9-4A23-4A8F-8A2E-1C511AC03CA0}" presName="spacer" presStyleCnt="0"/>
      <dgm:spPr/>
    </dgm:pt>
    <dgm:pt modelId="{D6F600F2-14F8-4B10-9892-2A579704D43B}" type="pres">
      <dgm:prSet presAssocID="{EEF4A630-C602-4FD4-B6DD-DFF634369BB9}" presName="comp" presStyleCnt="0"/>
      <dgm:spPr/>
    </dgm:pt>
    <dgm:pt modelId="{4483A8E8-7A36-4194-BF61-75523269BABA}" type="pres">
      <dgm:prSet presAssocID="{EEF4A630-C602-4FD4-B6DD-DFF634369BB9}" presName="box" presStyleLbl="node1" presStyleIdx="3" presStyleCnt="5"/>
      <dgm:spPr/>
    </dgm:pt>
    <dgm:pt modelId="{D5C981C1-63A2-4E74-95AB-AD8D81DA14FD}" type="pres">
      <dgm:prSet presAssocID="{EEF4A630-C602-4FD4-B6DD-DFF634369BB9}" presName="img" presStyleLbl="fgImgPlace1" presStyleIdx="3" presStyleCnt="5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</dgm:spPr>
    </dgm:pt>
    <dgm:pt modelId="{76E3290F-8CBE-45B3-A252-F0C427451E4B}" type="pres">
      <dgm:prSet presAssocID="{EEF4A630-C602-4FD4-B6DD-DFF634369BB9}" presName="text" presStyleLbl="node1" presStyleIdx="3" presStyleCnt="5">
        <dgm:presLayoutVars>
          <dgm:bulletEnabled val="1"/>
        </dgm:presLayoutVars>
      </dgm:prSet>
      <dgm:spPr/>
    </dgm:pt>
    <dgm:pt modelId="{F185791E-3043-4B56-9325-C981FE15059F}" type="pres">
      <dgm:prSet presAssocID="{EFB4FD29-0833-4295-B502-85E2B424D1DB}" presName="spacer" presStyleCnt="0"/>
      <dgm:spPr/>
    </dgm:pt>
    <dgm:pt modelId="{9C2F7FBF-AB77-4FA1-A767-C95657AFD066}" type="pres">
      <dgm:prSet presAssocID="{3EE3B6BC-1A6C-4935-989E-E494E99BEBBE}" presName="comp" presStyleCnt="0"/>
      <dgm:spPr/>
    </dgm:pt>
    <dgm:pt modelId="{2F40F9BF-8FDD-49EB-8555-2F7CF3F09E98}" type="pres">
      <dgm:prSet presAssocID="{3EE3B6BC-1A6C-4935-989E-E494E99BEBBE}" presName="box" presStyleLbl="node1" presStyleIdx="4" presStyleCnt="5"/>
      <dgm:spPr/>
    </dgm:pt>
    <dgm:pt modelId="{0A7EE2C4-8741-41D4-BDDB-A3144DE4EEB6}" type="pres">
      <dgm:prSet presAssocID="{3EE3B6BC-1A6C-4935-989E-E494E99BEBBE}" presName="img" presStyleLbl="fgImgPlace1" presStyleIdx="4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305AAD41-AEBD-4CA8-93DB-3BA14C2AC959}" type="pres">
      <dgm:prSet presAssocID="{3EE3B6BC-1A6C-4935-989E-E494E99BEBBE}" presName="text" presStyleLbl="node1" presStyleIdx="4" presStyleCnt="5">
        <dgm:presLayoutVars>
          <dgm:bulletEnabled val="1"/>
        </dgm:presLayoutVars>
      </dgm:prSet>
      <dgm:spPr/>
    </dgm:pt>
  </dgm:ptLst>
  <dgm:cxnLst>
    <dgm:cxn modelId="{94272405-B3C7-45EB-A332-024DDE7BB569}" type="presOf" srcId="{3EE3B6BC-1A6C-4935-989E-E494E99BEBBE}" destId="{2F40F9BF-8FDD-49EB-8555-2F7CF3F09E98}" srcOrd="0" destOrd="0" presId="urn:microsoft.com/office/officeart/2005/8/layout/vList4"/>
    <dgm:cxn modelId="{79BA9908-B228-4D4A-8F94-627C6A97F6CD}" type="presOf" srcId="{76CB8341-5F5F-4DA1-B1CD-E5243D11F95F}" destId="{CF2D23AA-51A0-4777-B0D2-469C6E6D6E74}" srcOrd="0" destOrd="0" presId="urn:microsoft.com/office/officeart/2005/8/layout/vList4"/>
    <dgm:cxn modelId="{A4C59410-1DF6-4D6F-88D8-278693DD7CAF}" type="presOf" srcId="{000EC570-4CE3-4386-9570-D52B50A2E719}" destId="{B1BB6C0E-F79D-4777-9A51-8A4682A22A45}" srcOrd="0" destOrd="0" presId="urn:microsoft.com/office/officeart/2005/8/layout/vList4"/>
    <dgm:cxn modelId="{18BBDF21-A653-4610-93FE-133B8135B1CF}" type="presOf" srcId="{59A78198-53EC-42AE-BC55-C5ABB3E11CA5}" destId="{4483A8E8-7A36-4194-BF61-75523269BABA}" srcOrd="0" destOrd="1" presId="urn:microsoft.com/office/officeart/2005/8/layout/vList4"/>
    <dgm:cxn modelId="{0F9C632B-0BD5-49E8-8781-E8411F387A56}" type="presOf" srcId="{C3465676-71A0-4B70-952B-CD13B2084EF9}" destId="{305AAD41-AEBD-4CA8-93DB-3BA14C2AC959}" srcOrd="1" destOrd="1" presId="urn:microsoft.com/office/officeart/2005/8/layout/vList4"/>
    <dgm:cxn modelId="{CBFD755B-7764-467D-9691-CBAF9205D3EF}" srcId="{EEF4A630-C602-4FD4-B6DD-DFF634369BB9}" destId="{59A78198-53EC-42AE-BC55-C5ABB3E11CA5}" srcOrd="0" destOrd="0" parTransId="{46A7FCAB-3E00-4B9B-AC19-F4F4C531288B}" sibTransId="{4C01CD71-385D-4264-B9C6-0EF1623FEB7D}"/>
    <dgm:cxn modelId="{68D91F5F-5D0F-4FAF-9E20-CAB61979E17D}" type="presOf" srcId="{CA07F2FD-9FE3-49AE-A531-9FD50C543DD8}" destId="{8C0FFB55-8626-42FC-9223-9FC148715253}" srcOrd="1" destOrd="1" presId="urn:microsoft.com/office/officeart/2005/8/layout/vList4"/>
    <dgm:cxn modelId="{3F70A769-A11A-4016-9975-AB2770D2A2EC}" type="presOf" srcId="{3EE3B6BC-1A6C-4935-989E-E494E99BEBBE}" destId="{305AAD41-AEBD-4CA8-93DB-3BA14C2AC959}" srcOrd="1" destOrd="0" presId="urn:microsoft.com/office/officeart/2005/8/layout/vList4"/>
    <dgm:cxn modelId="{8854906A-608D-478E-A0B6-488D715D6F51}" type="presOf" srcId="{CA07F2FD-9FE3-49AE-A531-9FD50C543DD8}" destId="{E94DFCBD-C77B-4228-97FB-59C439BAC3EA}" srcOrd="0" destOrd="1" presId="urn:microsoft.com/office/officeart/2005/8/layout/vList4"/>
    <dgm:cxn modelId="{CC8B6C6B-A524-46B0-B454-8307527F457E}" type="presOf" srcId="{EEF4A630-C602-4FD4-B6DD-DFF634369BB9}" destId="{4483A8E8-7A36-4194-BF61-75523269BABA}" srcOrd="0" destOrd="0" presId="urn:microsoft.com/office/officeart/2005/8/layout/vList4"/>
    <dgm:cxn modelId="{B82D0354-9680-4792-BAD5-592F63CA54E2}" srcId="{76CB8341-5F5F-4DA1-B1CD-E5243D11F95F}" destId="{D6F0D4CE-96CA-49A4-A74C-4DD27F778F80}" srcOrd="0" destOrd="0" parTransId="{6F9917FB-2F9D-4A3F-9131-3925B2CAAC49}" sibTransId="{B5CF47BB-368F-483C-98F6-1A1E2A218AAE}"/>
    <dgm:cxn modelId="{7FE2A481-FA90-4198-A0FF-0835BF63B707}" srcId="{76CB8341-5F5F-4DA1-B1CD-E5243D11F95F}" destId="{3725D0E7-D711-4DF8-B7E5-229ED1699F00}" srcOrd="2" destOrd="0" parTransId="{CCFF8521-8A45-4844-8564-E03B14D144FE}" sibTransId="{D2189FF9-4A23-4A8F-8A2E-1C511AC03CA0}"/>
    <dgm:cxn modelId="{E8990A89-9892-4912-8F51-1217E37E1F6D}" srcId="{3725D0E7-D711-4DF8-B7E5-229ED1699F00}" destId="{CA07F2FD-9FE3-49AE-A531-9FD50C543DD8}" srcOrd="0" destOrd="0" parTransId="{64A3FCE0-C8AB-4790-A39F-42BD4019B74A}" sibTransId="{47F2E9AC-8CD0-45C4-A1B5-36BEBAD70B75}"/>
    <dgm:cxn modelId="{CCAD3390-4031-482B-B731-92E616C24F92}" srcId="{76CB8341-5F5F-4DA1-B1CD-E5243D11F95F}" destId="{000EC570-4CE3-4386-9570-D52B50A2E719}" srcOrd="1" destOrd="0" parTransId="{0B81A412-6BFD-4373-936E-7B7195CF4E96}" sibTransId="{630F06CD-DB1F-450A-AA3E-D25878425457}"/>
    <dgm:cxn modelId="{4A816D94-4618-46A2-B564-4B78B22CCE83}" type="presOf" srcId="{D6F0D4CE-96CA-49A4-A74C-4DD27F778F80}" destId="{54C92A46-0A6E-47D7-A892-657BB4F3533D}" srcOrd="0" destOrd="0" presId="urn:microsoft.com/office/officeart/2005/8/layout/vList4"/>
    <dgm:cxn modelId="{255E1AA4-9DA5-4B90-B440-D9C0EFF68B83}" srcId="{76CB8341-5F5F-4DA1-B1CD-E5243D11F95F}" destId="{EEF4A630-C602-4FD4-B6DD-DFF634369BB9}" srcOrd="3" destOrd="0" parTransId="{CACF4AD0-DAE4-4F1D-91CC-A7143B08E1E5}" sibTransId="{EFB4FD29-0833-4295-B502-85E2B424D1DB}"/>
    <dgm:cxn modelId="{8A7AF7C4-DA40-4DEA-B8B3-C63F6765160D}" type="presOf" srcId="{3725D0E7-D711-4DF8-B7E5-229ED1699F00}" destId="{E94DFCBD-C77B-4228-97FB-59C439BAC3EA}" srcOrd="0" destOrd="0" presId="urn:microsoft.com/office/officeart/2005/8/layout/vList4"/>
    <dgm:cxn modelId="{AA63BDC8-3D25-4359-A773-46070408DFF6}" type="presOf" srcId="{EEF4A630-C602-4FD4-B6DD-DFF634369BB9}" destId="{76E3290F-8CBE-45B3-A252-F0C427451E4B}" srcOrd="1" destOrd="0" presId="urn:microsoft.com/office/officeart/2005/8/layout/vList4"/>
    <dgm:cxn modelId="{F95A7ACD-A0FA-4E0C-8675-504990A78CA1}" type="presOf" srcId="{C3465676-71A0-4B70-952B-CD13B2084EF9}" destId="{2F40F9BF-8FDD-49EB-8555-2F7CF3F09E98}" srcOrd="0" destOrd="1" presId="urn:microsoft.com/office/officeart/2005/8/layout/vList4"/>
    <dgm:cxn modelId="{07C6E0D0-0E89-4AF3-891F-7DCD6CFD5933}" type="presOf" srcId="{000EC570-4CE3-4386-9570-D52B50A2E719}" destId="{33677F9D-DD0D-48E2-9DB9-1A4A07A8C92D}" srcOrd="1" destOrd="0" presId="urn:microsoft.com/office/officeart/2005/8/layout/vList4"/>
    <dgm:cxn modelId="{700E6DD9-1CA4-4428-B4B9-CF8D5755C85D}" type="presOf" srcId="{59A78198-53EC-42AE-BC55-C5ABB3E11CA5}" destId="{76E3290F-8CBE-45B3-A252-F0C427451E4B}" srcOrd="1" destOrd="1" presId="urn:microsoft.com/office/officeart/2005/8/layout/vList4"/>
    <dgm:cxn modelId="{DE7B1FDB-D8CE-4D54-AF15-7155396C03EA}" type="presOf" srcId="{3725D0E7-D711-4DF8-B7E5-229ED1699F00}" destId="{8C0FFB55-8626-42FC-9223-9FC148715253}" srcOrd="1" destOrd="0" presId="urn:microsoft.com/office/officeart/2005/8/layout/vList4"/>
    <dgm:cxn modelId="{AD7934DB-0F3A-419C-8505-53CCC919EBDE}" srcId="{3EE3B6BC-1A6C-4935-989E-E494E99BEBBE}" destId="{C3465676-71A0-4B70-952B-CD13B2084EF9}" srcOrd="0" destOrd="0" parTransId="{C29B6909-94C7-491A-92F3-6CBC13D105F7}" sibTransId="{7289EE48-6D35-4AF7-A5B8-7976B45AE669}"/>
    <dgm:cxn modelId="{C7A0FEDD-4ADB-43B3-857D-5B8A716581D1}" srcId="{76CB8341-5F5F-4DA1-B1CD-E5243D11F95F}" destId="{3EE3B6BC-1A6C-4935-989E-E494E99BEBBE}" srcOrd="4" destOrd="0" parTransId="{79803630-E515-4B74-801C-B1B56C9CC4B7}" sibTransId="{F81E1B4B-7F0B-4A31-9ACF-F4D4872F5DAD}"/>
    <dgm:cxn modelId="{41B559F1-6872-4690-914D-00F1689C323C}" type="presOf" srcId="{D6F0D4CE-96CA-49A4-A74C-4DD27F778F80}" destId="{B4875AF6-8FED-49E6-8957-28783B365EB3}" srcOrd="1" destOrd="0" presId="urn:microsoft.com/office/officeart/2005/8/layout/vList4"/>
    <dgm:cxn modelId="{B0D4CCF0-B4BB-4981-A703-B028546A9902}" type="presParOf" srcId="{CF2D23AA-51A0-4777-B0D2-469C6E6D6E74}" destId="{40D47499-4E8C-45BA-A5AD-964196BF6049}" srcOrd="0" destOrd="0" presId="urn:microsoft.com/office/officeart/2005/8/layout/vList4"/>
    <dgm:cxn modelId="{DA36A007-D857-43DA-B91B-7C980B9DF43B}" type="presParOf" srcId="{40D47499-4E8C-45BA-A5AD-964196BF6049}" destId="{54C92A46-0A6E-47D7-A892-657BB4F3533D}" srcOrd="0" destOrd="0" presId="urn:microsoft.com/office/officeart/2005/8/layout/vList4"/>
    <dgm:cxn modelId="{E637EBCA-2F3F-4270-89E8-198FF055EC56}" type="presParOf" srcId="{40D47499-4E8C-45BA-A5AD-964196BF6049}" destId="{30A0BB08-7B9C-4070-9881-E3D927981E19}" srcOrd="1" destOrd="0" presId="urn:microsoft.com/office/officeart/2005/8/layout/vList4"/>
    <dgm:cxn modelId="{1CB31070-102E-48E5-A72C-81F0ACBA4062}" type="presParOf" srcId="{40D47499-4E8C-45BA-A5AD-964196BF6049}" destId="{B4875AF6-8FED-49E6-8957-28783B365EB3}" srcOrd="2" destOrd="0" presId="urn:microsoft.com/office/officeart/2005/8/layout/vList4"/>
    <dgm:cxn modelId="{50271D57-3909-442C-B751-F0B7E71D3F7C}" type="presParOf" srcId="{CF2D23AA-51A0-4777-B0D2-469C6E6D6E74}" destId="{9BDD216F-B794-42A1-9A3F-C72B9A7D3BD2}" srcOrd="1" destOrd="0" presId="urn:microsoft.com/office/officeart/2005/8/layout/vList4"/>
    <dgm:cxn modelId="{F05D3853-75AA-464B-A063-534C5B46F5D6}" type="presParOf" srcId="{CF2D23AA-51A0-4777-B0D2-469C6E6D6E74}" destId="{0BF39936-D95F-4405-BD33-6A4CC272701C}" srcOrd="2" destOrd="0" presId="urn:microsoft.com/office/officeart/2005/8/layout/vList4"/>
    <dgm:cxn modelId="{25D2B20F-FD7E-436C-9F7B-0DD61CFE6A78}" type="presParOf" srcId="{0BF39936-D95F-4405-BD33-6A4CC272701C}" destId="{B1BB6C0E-F79D-4777-9A51-8A4682A22A45}" srcOrd="0" destOrd="0" presId="urn:microsoft.com/office/officeart/2005/8/layout/vList4"/>
    <dgm:cxn modelId="{54030511-EA3E-4795-AD7B-6367C5E36151}" type="presParOf" srcId="{0BF39936-D95F-4405-BD33-6A4CC272701C}" destId="{3B80538F-84D3-4624-AB12-D01D75EF0361}" srcOrd="1" destOrd="0" presId="urn:microsoft.com/office/officeart/2005/8/layout/vList4"/>
    <dgm:cxn modelId="{547EDE9F-51B9-4492-87D1-097786D27603}" type="presParOf" srcId="{0BF39936-D95F-4405-BD33-6A4CC272701C}" destId="{33677F9D-DD0D-48E2-9DB9-1A4A07A8C92D}" srcOrd="2" destOrd="0" presId="urn:microsoft.com/office/officeart/2005/8/layout/vList4"/>
    <dgm:cxn modelId="{B591C589-3D49-4FBE-8D31-9EDB06F52C9E}" type="presParOf" srcId="{CF2D23AA-51A0-4777-B0D2-469C6E6D6E74}" destId="{D4A6A482-D4B7-4B05-BE9E-6A3A27803F48}" srcOrd="3" destOrd="0" presId="urn:microsoft.com/office/officeart/2005/8/layout/vList4"/>
    <dgm:cxn modelId="{18415CBD-FCA2-407C-BE3C-43A973C98F1A}" type="presParOf" srcId="{CF2D23AA-51A0-4777-B0D2-469C6E6D6E74}" destId="{87F2742B-301D-499A-AB7D-807D3D403784}" srcOrd="4" destOrd="0" presId="urn:microsoft.com/office/officeart/2005/8/layout/vList4"/>
    <dgm:cxn modelId="{ED30D502-8151-482E-9999-9638202F534A}" type="presParOf" srcId="{87F2742B-301D-499A-AB7D-807D3D403784}" destId="{E94DFCBD-C77B-4228-97FB-59C439BAC3EA}" srcOrd="0" destOrd="0" presId="urn:microsoft.com/office/officeart/2005/8/layout/vList4"/>
    <dgm:cxn modelId="{ED8B6561-23AC-4645-8BB2-3B29F06B44F3}" type="presParOf" srcId="{87F2742B-301D-499A-AB7D-807D3D403784}" destId="{4560701F-142F-4D94-BC1A-1497E23A550F}" srcOrd="1" destOrd="0" presId="urn:microsoft.com/office/officeart/2005/8/layout/vList4"/>
    <dgm:cxn modelId="{8A3D4654-9F35-48BF-A3C1-91AEBA5BDA67}" type="presParOf" srcId="{87F2742B-301D-499A-AB7D-807D3D403784}" destId="{8C0FFB55-8626-42FC-9223-9FC148715253}" srcOrd="2" destOrd="0" presId="urn:microsoft.com/office/officeart/2005/8/layout/vList4"/>
    <dgm:cxn modelId="{816C7C55-99EC-482B-8690-191FC5F0D729}" type="presParOf" srcId="{CF2D23AA-51A0-4777-B0D2-469C6E6D6E74}" destId="{C5AFC2C2-346C-4B86-835E-FF64FE923D0B}" srcOrd="5" destOrd="0" presId="urn:microsoft.com/office/officeart/2005/8/layout/vList4"/>
    <dgm:cxn modelId="{87080E48-DCE5-4353-B744-8E03E1073C61}" type="presParOf" srcId="{CF2D23AA-51A0-4777-B0D2-469C6E6D6E74}" destId="{D6F600F2-14F8-4B10-9892-2A579704D43B}" srcOrd="6" destOrd="0" presId="urn:microsoft.com/office/officeart/2005/8/layout/vList4"/>
    <dgm:cxn modelId="{71A03E43-91EE-4803-A649-C44B26C01FC0}" type="presParOf" srcId="{D6F600F2-14F8-4B10-9892-2A579704D43B}" destId="{4483A8E8-7A36-4194-BF61-75523269BABA}" srcOrd="0" destOrd="0" presId="urn:microsoft.com/office/officeart/2005/8/layout/vList4"/>
    <dgm:cxn modelId="{69208813-3ED4-41FD-B624-D7D47F36B7B1}" type="presParOf" srcId="{D6F600F2-14F8-4B10-9892-2A579704D43B}" destId="{D5C981C1-63A2-4E74-95AB-AD8D81DA14FD}" srcOrd="1" destOrd="0" presId="urn:microsoft.com/office/officeart/2005/8/layout/vList4"/>
    <dgm:cxn modelId="{CC574E1A-77DB-44B8-B3FF-AB7A2329745F}" type="presParOf" srcId="{D6F600F2-14F8-4B10-9892-2A579704D43B}" destId="{76E3290F-8CBE-45B3-A252-F0C427451E4B}" srcOrd="2" destOrd="0" presId="urn:microsoft.com/office/officeart/2005/8/layout/vList4"/>
    <dgm:cxn modelId="{F096BFCA-2620-4099-B0CF-7335751E9ED2}" type="presParOf" srcId="{CF2D23AA-51A0-4777-B0D2-469C6E6D6E74}" destId="{F185791E-3043-4B56-9325-C981FE15059F}" srcOrd="7" destOrd="0" presId="urn:microsoft.com/office/officeart/2005/8/layout/vList4"/>
    <dgm:cxn modelId="{3840AE43-06BC-4933-9D6A-3296343257D7}" type="presParOf" srcId="{CF2D23AA-51A0-4777-B0D2-469C6E6D6E74}" destId="{9C2F7FBF-AB77-4FA1-A767-C95657AFD066}" srcOrd="8" destOrd="0" presId="urn:microsoft.com/office/officeart/2005/8/layout/vList4"/>
    <dgm:cxn modelId="{36F43245-E986-44D4-9767-B92E7300B1E0}" type="presParOf" srcId="{9C2F7FBF-AB77-4FA1-A767-C95657AFD066}" destId="{2F40F9BF-8FDD-49EB-8555-2F7CF3F09E98}" srcOrd="0" destOrd="0" presId="urn:microsoft.com/office/officeart/2005/8/layout/vList4"/>
    <dgm:cxn modelId="{A26D4E86-2F21-45D6-A78A-DBE1C5E5CB14}" type="presParOf" srcId="{9C2F7FBF-AB77-4FA1-A767-C95657AFD066}" destId="{0A7EE2C4-8741-41D4-BDDB-A3144DE4EEB6}" srcOrd="1" destOrd="0" presId="urn:microsoft.com/office/officeart/2005/8/layout/vList4"/>
    <dgm:cxn modelId="{C7447579-D623-4A17-BB86-141C24AB6D17}" type="presParOf" srcId="{9C2F7FBF-AB77-4FA1-A767-C95657AFD066}" destId="{305AAD41-AEBD-4CA8-93DB-3BA14C2AC95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4C92A46-0A6E-47D7-A892-657BB4F3533D}">
      <dsp:nvSpPr>
        <dsp:cNvPr id="0" name=""/>
        <dsp:cNvSpPr/>
      </dsp:nvSpPr>
      <dsp:spPr>
        <a:xfrm>
          <a:off x="0" y="66180"/>
          <a:ext cx="5238852" cy="8825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Fromager/Crémier fromager</a:t>
          </a:r>
          <a:br>
            <a:rPr lang="fr-FR" sz="1200" kern="1200" dirty="0"/>
          </a:br>
          <a:br>
            <a:rPr lang="fr-FR" sz="1200" kern="1200" dirty="0"/>
          </a:br>
          <a:r>
            <a:rPr lang="fr-FR" sz="1200" kern="1200" dirty="0"/>
            <a:t>+ de 56% d’offres d’emploi en 2022 en Bretagne</a:t>
          </a:r>
        </a:p>
      </dsp:txBody>
      <dsp:txXfrm>
        <a:off x="1136022" y="66180"/>
        <a:ext cx="4102830" cy="882519"/>
      </dsp:txXfrm>
    </dsp:sp>
    <dsp:sp modelId="{30A0BB08-7B9C-4070-9881-E3D927981E19}">
      <dsp:nvSpPr>
        <dsp:cNvPr id="0" name=""/>
        <dsp:cNvSpPr/>
      </dsp:nvSpPr>
      <dsp:spPr>
        <a:xfrm>
          <a:off x="86544" y="129017"/>
          <a:ext cx="1047770" cy="7060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BB6C0E-F79D-4777-9A51-8A4682A22A45}">
      <dsp:nvSpPr>
        <dsp:cNvPr id="0" name=""/>
        <dsp:cNvSpPr/>
      </dsp:nvSpPr>
      <dsp:spPr>
        <a:xfrm>
          <a:off x="0" y="992543"/>
          <a:ext cx="5238852" cy="8825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b="1" kern="1200" dirty="0"/>
            <a:t>Poissonnier</a:t>
          </a:r>
        </a:p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200" kern="1200" dirty="0"/>
            <a:t>+ 17% d’offres d’emploi en 2022 en Bretagne</a:t>
          </a:r>
          <a:br>
            <a:rPr lang="fr-FR" sz="1200" kern="1200" dirty="0"/>
          </a:br>
          <a:br>
            <a:rPr lang="fr-FR" sz="1200" kern="1200" dirty="0"/>
          </a:br>
          <a:endParaRPr lang="fr-FR" sz="1200" kern="1200" dirty="0"/>
        </a:p>
      </dsp:txBody>
      <dsp:txXfrm>
        <a:off x="1136022" y="992543"/>
        <a:ext cx="4102830" cy="882519"/>
      </dsp:txXfrm>
    </dsp:sp>
    <dsp:sp modelId="{3B80538F-84D3-4624-AB12-D01D75EF0361}">
      <dsp:nvSpPr>
        <dsp:cNvPr id="0" name=""/>
        <dsp:cNvSpPr/>
      </dsp:nvSpPr>
      <dsp:spPr>
        <a:xfrm>
          <a:off x="88251" y="1059023"/>
          <a:ext cx="1047770" cy="7060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DFCBD-C77B-4228-97FB-59C439BAC3EA}">
      <dsp:nvSpPr>
        <dsp:cNvPr id="0" name=""/>
        <dsp:cNvSpPr/>
      </dsp:nvSpPr>
      <dsp:spPr>
        <a:xfrm>
          <a:off x="0" y="1911785"/>
          <a:ext cx="5238852" cy="8825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/>
            <a:t>Boucher</a:t>
          </a:r>
        </a:p>
        <a:p>
          <a:pPr marL="57150" lvl="1" indent="-57150" algn="l" defTabSz="4445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fr-FR" sz="1000" kern="1200" dirty="0"/>
            <a:t>+ </a:t>
          </a:r>
          <a:r>
            <a:rPr lang="fr-FR" sz="1400" kern="1200" dirty="0"/>
            <a:t>17 % d’offres d’emploi en 2022 en Bretagne</a:t>
          </a:r>
        </a:p>
      </dsp:txBody>
      <dsp:txXfrm>
        <a:off x="1136022" y="1911785"/>
        <a:ext cx="4102830" cy="882519"/>
      </dsp:txXfrm>
    </dsp:sp>
    <dsp:sp modelId="{4560701F-142F-4D94-BC1A-1497E23A550F}">
      <dsp:nvSpPr>
        <dsp:cNvPr id="0" name=""/>
        <dsp:cNvSpPr/>
      </dsp:nvSpPr>
      <dsp:spPr>
        <a:xfrm>
          <a:off x="88251" y="2029795"/>
          <a:ext cx="1047770" cy="7060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483A8E8-7A36-4194-BF61-75523269BABA}">
      <dsp:nvSpPr>
        <dsp:cNvPr id="0" name=""/>
        <dsp:cNvSpPr/>
      </dsp:nvSpPr>
      <dsp:spPr>
        <a:xfrm>
          <a:off x="0" y="2912315"/>
          <a:ext cx="5238852" cy="8825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/>
            <a:t>Boulanger-Pâtissier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fr-FR" sz="1400" kern="1200" dirty="0"/>
            <a:t>+ 29% d’offres d’emploi en 2022 en Bretagne</a:t>
          </a:r>
        </a:p>
      </dsp:txBody>
      <dsp:txXfrm>
        <a:off x="1136022" y="2912315"/>
        <a:ext cx="4102830" cy="882519"/>
      </dsp:txXfrm>
    </dsp:sp>
    <dsp:sp modelId="{D5C981C1-63A2-4E74-95AB-AD8D81DA14FD}">
      <dsp:nvSpPr>
        <dsp:cNvPr id="0" name=""/>
        <dsp:cNvSpPr/>
      </dsp:nvSpPr>
      <dsp:spPr>
        <a:xfrm>
          <a:off x="88251" y="3000567"/>
          <a:ext cx="1047770" cy="7060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1000" b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40F9BF-8FDD-49EB-8555-2F7CF3F09E98}">
      <dsp:nvSpPr>
        <dsp:cNvPr id="0" name=""/>
        <dsp:cNvSpPr/>
      </dsp:nvSpPr>
      <dsp:spPr>
        <a:xfrm>
          <a:off x="0" y="3883087"/>
          <a:ext cx="5238852" cy="88251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t" anchorCtr="0">
          <a:noAutofit/>
        </a:bodyPr>
        <a:lstStyle/>
        <a:p>
          <a:pPr marL="0" lvl="0" indent="0" algn="l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300" b="1" kern="1200" dirty="0"/>
            <a:t>Charcutier-traiteur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None/>
          </a:pPr>
          <a:r>
            <a:rPr lang="fr-FR" sz="1400" kern="1200" dirty="0"/>
            <a:t>+ 40% d’offres d’emploi en 2022 en Bretagne</a:t>
          </a:r>
        </a:p>
      </dsp:txBody>
      <dsp:txXfrm>
        <a:off x="1136022" y="3883087"/>
        <a:ext cx="4102830" cy="882519"/>
      </dsp:txXfrm>
    </dsp:sp>
    <dsp:sp modelId="{0A7EE2C4-8741-41D4-BDDB-A3144DE4EEB6}">
      <dsp:nvSpPr>
        <dsp:cNvPr id="0" name=""/>
        <dsp:cNvSpPr/>
      </dsp:nvSpPr>
      <dsp:spPr>
        <a:xfrm>
          <a:off x="88251" y="3971339"/>
          <a:ext cx="1047770" cy="706015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0.23411</cdr:x>
      <cdr:y>0.83387</cdr:y>
    </cdr:from>
    <cdr:to>
      <cdr:x>0.85953</cdr:x>
      <cdr:y>0.97477</cdr:y>
    </cdr:to>
    <cdr:sp macro="" textlink="">
      <cdr:nvSpPr>
        <cdr:cNvPr id="2" name="ZoneTexte 1">
          <a:extLst xmlns:a="http://schemas.openxmlformats.org/drawingml/2006/main">
            <a:ext uri="{FF2B5EF4-FFF2-40B4-BE49-F238E27FC236}">
              <a16:creationId xmlns:a16="http://schemas.microsoft.com/office/drawing/2014/main" id="{00D8C9F6-D005-9429-EF74-5472431DD0E2}"/>
            </a:ext>
          </a:extLst>
        </cdr:cNvPr>
        <cdr:cNvSpPr txBox="1"/>
      </cdr:nvSpPr>
      <cdr:spPr>
        <a:xfrm xmlns:a="http://schemas.openxmlformats.org/drawingml/2006/main">
          <a:off x="2285999" y="4404020"/>
          <a:ext cx="6106886" cy="7441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  <cdr:relSizeAnchor xmlns:cdr="http://schemas.openxmlformats.org/drawingml/2006/chartDrawing">
    <cdr:from>
      <cdr:x>0.17614</cdr:x>
      <cdr:y>0.82563</cdr:y>
    </cdr:from>
    <cdr:to>
      <cdr:x>0.92739</cdr:x>
      <cdr:y>0.97477</cdr:y>
    </cdr:to>
    <cdr:sp macro="" textlink="">
      <cdr:nvSpPr>
        <cdr:cNvPr id="3" name="ZoneTexte 2">
          <a:extLst xmlns:a="http://schemas.openxmlformats.org/drawingml/2006/main">
            <a:ext uri="{FF2B5EF4-FFF2-40B4-BE49-F238E27FC236}">
              <a16:creationId xmlns:a16="http://schemas.microsoft.com/office/drawing/2014/main" id="{B6FD4BE3-3592-68CB-A697-270AB2F6CCB8}"/>
            </a:ext>
          </a:extLst>
        </cdr:cNvPr>
        <cdr:cNvSpPr txBox="1"/>
      </cdr:nvSpPr>
      <cdr:spPr>
        <a:xfrm xmlns:a="http://schemas.openxmlformats.org/drawingml/2006/main">
          <a:off x="1719942" y="4360477"/>
          <a:ext cx="7335549" cy="78767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fr-FR" sz="1100" dirty="0"/>
        </a:p>
      </cdr:txBody>
    </cdr:sp>
  </cdr:relSizeAnchor>
  <cdr:relSizeAnchor xmlns:cdr="http://schemas.openxmlformats.org/drawingml/2006/chartDrawing">
    <cdr:from>
      <cdr:x>0</cdr:x>
      <cdr:y>0.84769</cdr:y>
    </cdr:from>
    <cdr:to>
      <cdr:x>1</cdr:x>
      <cdr:y>0.98173</cdr:y>
    </cdr:to>
    <cdr:sp macro="" textlink="">
      <cdr:nvSpPr>
        <cdr:cNvPr id="4" name="ZoneTexte 6">
          <a:extLst xmlns:a="http://schemas.openxmlformats.org/drawingml/2006/main">
            <a:ext uri="{FF2B5EF4-FFF2-40B4-BE49-F238E27FC236}">
              <a16:creationId xmlns:a16="http://schemas.microsoft.com/office/drawing/2014/main" id="{D0C05DEC-6360-0013-3B79-A8999E3F412B}"/>
            </a:ext>
          </a:extLst>
        </cdr:cNvPr>
        <cdr:cNvSpPr txBox="1"/>
      </cdr:nvSpPr>
      <cdr:spPr>
        <a:xfrm xmlns:a="http://schemas.openxmlformats.org/drawingml/2006/main">
          <a:off x="0" y="4477030"/>
          <a:ext cx="9764486" cy="707886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fr-FR" sz="20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rPr>
            <a:t>Offres publiées par Pôle Emploi</a:t>
          </a:r>
        </a:p>
        <a:p xmlns:a="http://schemas.openxmlformats.org/drawingml/2006/main">
          <a:pPr algn="ctr"/>
          <a:r>
            <a:rPr lang="fr-FR" sz="20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rPr>
            <a:t>Bassin d’emploi de Redon sur les 6 derniers mois</a:t>
          </a:r>
          <a:endParaRPr lang="fr-FR" sz="2000" dirty="0">
            <a:solidFill>
              <a:schemeClr val="bg1">
                <a:lumMod val="65000"/>
              </a:schemeClr>
            </a:solidFill>
            <a:latin typeface="Montserrat SemiBold" panose="00000700000000000000" pitchFamily="2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0E8A6-2B8B-4DBF-AFDA-C936620E9327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41A22-3A79-4EFF-99DF-CC44584CDA2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145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r-FR" sz="12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41A22-3A79-4EFF-99DF-CC44584CDA28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121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41A22-3A79-4EFF-99DF-CC44584CDA28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353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Soin à la personne : Aide à la vie quotidienne : 199 offres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Accompagnement médicosocial, Assistance auprès d'adultes, Assistance auprès d'enfants, Services domestiques, Intervention sociale et familiale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Métiers de bouche : Commerce alimentaire et métiers de bouche : 20 offres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Boucherie, Boulangerie – viennoiserie, Charcuterie – traiteur, Pâtisserie, confiserie, chocolaterie et glacerie, Poissonnerie, Vente en alimentation, Vente en gros de produits frais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Restauration et cuisine : Production culinaire et Service : 198 offres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Management du personnel de cuisine, Personnel de cuisine, Personnel polyvalent en restauration, Fabrication de crêpes ou pizzas, Plonge en restauration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Café, bar brasserie, Management du service en restauration, Service en restauration, Sommellerie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Logistique : Magasinage, manutention des charges et déménagement : 81 offres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Conduite d'engins de déplacement des charges, Magasinage et préparation de commandes, Manoeuvre et conduite d'engins lourds de manutention, Manutention manuelle de charges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Industrie : Préparation et conditionnement : 59 offres</a:t>
            </a:r>
            <a:endParaRPr lang="fr-F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Conduite d'équipement de conditionnement, Opérations manuelles d'assemblage, tri ou emballage, Préparation de matières et produits industriels (broyage, mélange, ...), </a:t>
            </a:r>
            <a:r>
              <a:rPr lang="fr-FR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Montage-assemblage mécanique, Soudage manuel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41A22-3A79-4EFF-99DF-CC44584CDA28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527006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641A22-3A79-4EFF-99DF-CC44584CDA28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253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9D79E-DB9D-5A21-608D-9996F9BCC3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58C68C1-FE07-08D2-6157-34BC5AA5A7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73147DC-8855-A116-6509-F26C8AC42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A741-4A2D-441C-8B8F-543E64E9B8F8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C17B84-91DF-3EF5-35E5-D7A223D58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59C4C87-3036-383B-19C7-75613EEE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F6E-1D27-42DA-B60C-15B609A7D8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88790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906F38E-D5CD-2C85-01E3-C67D6AE14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DE2AFD-84E3-BDFE-7085-5A2B0EB69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D0E9482-5744-B30B-F2BF-507BF9374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A741-4A2D-441C-8B8F-543E64E9B8F8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7922BB-1A2C-5F0F-83DA-EDD3A0B049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487B3F-B49A-4FAA-1744-3A5232E61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F6E-1D27-42DA-B60C-15B609A7D8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21767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2AB7C6AD-C663-40AF-0334-D0396117B4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F3B2EB8-4204-4357-985E-963B62F85A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2D10A4-80A3-C196-7220-72026A90E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A741-4A2D-441C-8B8F-543E64E9B8F8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DDD2557-A548-9051-7D94-62B489CC2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429AD58-34D5-3877-9E4B-731654FEB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F6E-1D27-42DA-B60C-15B609A7D8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96847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exte seul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AFF6AE0-4708-495C-8CD7-5F6DAA5F35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C67AC-589B-465F-8375-83B2CE47653E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id="{4649ACB0-BAFD-4AF3-8338-DC119CA7CF8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2626" y="2019300"/>
            <a:ext cx="9298282" cy="353377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</a:schemeClr>
                </a:solidFill>
              </a:defRPr>
            </a:lvl1pPr>
            <a:lvl2pPr marL="0" indent="0">
              <a:buFontTx/>
              <a:buNone/>
              <a:defRPr>
                <a:solidFill>
                  <a:schemeClr val="tx1">
                    <a:lumMod val="75000"/>
                  </a:schemeClr>
                </a:solidFill>
              </a:defRPr>
            </a:lvl2pPr>
            <a:lvl3pPr marL="285750" indent="-285750">
              <a:buSzPct val="125000"/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r:embed="rId3"/>
                    </a:ext>
                  </a:extLst>
                </a:blip>
              </a:buBlip>
              <a:defRPr>
                <a:solidFill>
                  <a:schemeClr val="tx1">
                    <a:lumMod val="75000"/>
                  </a:schemeClr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buFont typeface="Wingdings" panose="05000000000000000000" pitchFamily="2" charset="2"/>
              <a:buChar char="§"/>
              <a:defRPr>
                <a:solidFill>
                  <a:schemeClr val="tx1">
                    <a:lumMod val="75000"/>
                  </a:schemeClr>
                </a:solidFill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4"/>
            <a:r>
              <a:rPr lang="fr-FR"/>
              <a:t>Quatrième niveau</a:t>
            </a:r>
          </a:p>
        </p:txBody>
      </p:sp>
      <p:sp>
        <p:nvSpPr>
          <p:cNvPr id="8" name="Espace réservé pour une image  19">
            <a:extLst>
              <a:ext uri="{FF2B5EF4-FFF2-40B4-BE49-F238E27FC236}">
                <a16:creationId xmlns:a16="http://schemas.microsoft.com/office/drawing/2014/main" id="{2FF0655C-928C-4E43-B306-FD3C5EB0462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386064" y="0"/>
            <a:ext cx="3805936" cy="6245225"/>
          </a:xfrm>
          <a:custGeom>
            <a:avLst/>
            <a:gdLst>
              <a:gd name="connsiteX0" fmla="*/ 3122611 w 3805936"/>
              <a:gd name="connsiteY0" fmla="*/ 0 h 6245225"/>
              <a:gd name="connsiteX1" fmla="*/ 3805936 w 3805936"/>
              <a:gd name="connsiteY1" fmla="*/ 0 h 6245225"/>
              <a:gd name="connsiteX2" fmla="*/ 3805936 w 3805936"/>
              <a:gd name="connsiteY2" fmla="*/ 6245225 h 6245225"/>
              <a:gd name="connsiteX3" fmla="*/ 3122613 w 3805936"/>
              <a:gd name="connsiteY3" fmla="*/ 6245225 h 6245225"/>
              <a:gd name="connsiteX4" fmla="*/ 0 w 3805936"/>
              <a:gd name="connsiteY4" fmla="*/ 3122612 h 6245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05936" h="6245225">
                <a:moveTo>
                  <a:pt x="3122611" y="0"/>
                </a:moveTo>
                <a:lnTo>
                  <a:pt x="3805936" y="0"/>
                </a:lnTo>
                <a:lnTo>
                  <a:pt x="3805936" y="6245225"/>
                </a:lnTo>
                <a:lnTo>
                  <a:pt x="3122613" y="6245225"/>
                </a:lnTo>
                <a:lnTo>
                  <a:pt x="0" y="3122612"/>
                </a:lnTo>
                <a:close/>
              </a:path>
            </a:pathLst>
          </a:custGeom>
          <a:solidFill>
            <a:srgbClr val="FF708F"/>
          </a:solidFill>
        </p:spPr>
        <p:txBody>
          <a:bodyPr wrap="square">
            <a:noAutofit/>
          </a:bodyPr>
          <a:lstStyle/>
          <a:p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A369F7B-0CAB-CE40-8F7F-1E0F1F8E99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2625" y="313673"/>
            <a:ext cx="10825163" cy="960755"/>
          </a:xfrm>
        </p:spPr>
        <p:txBody>
          <a:bodyPr>
            <a:normAutofit/>
          </a:bodyPr>
          <a:lstStyle>
            <a:lvl1pPr>
              <a:defRPr sz="3600">
                <a:solidFill>
                  <a:srgbClr val="FF708F"/>
                </a:solidFill>
              </a:defRPr>
            </a:lvl1pPr>
          </a:lstStyle>
          <a:p>
            <a:r>
              <a:rPr lang="fr-FR"/>
              <a:t>Titre de la slide</a:t>
            </a:r>
          </a:p>
        </p:txBody>
      </p:sp>
      <p:sp>
        <p:nvSpPr>
          <p:cNvPr id="3" name="Espace réservé du texte 7">
            <a:extLst>
              <a:ext uri="{FF2B5EF4-FFF2-40B4-BE49-F238E27FC236}">
                <a16:creationId xmlns:a16="http://schemas.microsoft.com/office/drawing/2014/main" id="{0BBB666A-4D5F-1D60-6238-AAD838C5D4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01236" y="1142302"/>
            <a:ext cx="5603201" cy="454686"/>
          </a:xfrm>
        </p:spPr>
        <p:txBody>
          <a:bodyPr/>
          <a:lstStyle>
            <a:lvl4pPr>
              <a:spcBef>
                <a:spcPts val="0"/>
              </a:spcBef>
              <a:defRPr cap="none">
                <a:solidFill>
                  <a:schemeClr val="accent1"/>
                </a:solidFill>
              </a:defRPr>
            </a:lvl4pPr>
          </a:lstStyle>
          <a:p>
            <a:pPr lvl="3"/>
            <a:r>
              <a:rPr lang="fr-FR"/>
              <a:t>SOUS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F8CA052-2E65-3F94-8CE9-80FAC4363E3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1115974">
            <a:off x="180857" y="102722"/>
            <a:ext cx="1169498" cy="109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1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610435" y="3702976"/>
            <a:ext cx="2400000" cy="360000"/>
          </a:xfrm>
          <a:ln>
            <a:noFill/>
          </a:ln>
        </p:spPr>
        <p:txBody>
          <a:bodyPr anchor="t" anchorCtr="0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00/00/0000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Nom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610435" y="1052560"/>
            <a:ext cx="11040000" cy="2304000"/>
          </a:xfrm>
        </p:spPr>
        <p:txBody>
          <a:bodyPr/>
          <a:lstStyle>
            <a:lvl1pPr>
              <a:defRPr sz="5500"/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80000" y="5580001"/>
            <a:ext cx="2640000" cy="8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9287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gray">
          <a:xfrm>
            <a:off x="-426" y="0"/>
            <a:ext cx="121924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610435" y="3702976"/>
            <a:ext cx="2400000" cy="360000"/>
          </a:xfrm>
          <a:ln>
            <a:noFill/>
          </a:ln>
        </p:spPr>
        <p:txBody>
          <a:bodyPr anchor="t" anchorCtr="0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00/00/0000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Nom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610435" y="1052560"/>
            <a:ext cx="11040000" cy="2304000"/>
          </a:xfrm>
        </p:spPr>
        <p:txBody>
          <a:bodyPr/>
          <a:lstStyle>
            <a:lvl1pPr>
              <a:defRPr sz="55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8" name="Imag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80000" y="5580001"/>
            <a:ext cx="2639999" cy="8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9013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pictogramm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610435" y="4155716"/>
            <a:ext cx="2400000" cy="360000"/>
          </a:xfrm>
          <a:ln>
            <a:noFill/>
          </a:ln>
        </p:spPr>
        <p:txBody>
          <a:bodyPr anchor="t" anchorCtr="0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00/00/0000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Nom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610435" y="708304"/>
            <a:ext cx="5280000" cy="3132000"/>
          </a:xfrm>
        </p:spPr>
        <p:txBody>
          <a:bodyPr/>
          <a:lstStyle>
            <a:lvl1pPr>
              <a:defRPr sz="4300" baseline="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508800" y="1447200"/>
            <a:ext cx="5280000" cy="3960000"/>
          </a:xfrm>
        </p:spPr>
        <p:txBody>
          <a:bodyPr tIns="1080000" anchor="ctr" anchorCtr="0"/>
          <a:lstStyle>
            <a:lvl1pPr marL="0" indent="0" algn="ctr">
              <a:buFont typeface="Arial" pitchFamily="34" charset="0"/>
              <a:buNone/>
              <a:defRPr b="1"/>
            </a:lvl1pPr>
          </a:lstStyle>
          <a:p>
            <a:pPr lvl="0"/>
            <a:r>
              <a:rPr lang="fr-FR" dirty="0"/>
              <a:t>Pictogramme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80000" y="5580001"/>
            <a:ext cx="2640000" cy="8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53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pictogramm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-426" y="0"/>
            <a:ext cx="121924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610435" y="4155716"/>
            <a:ext cx="2400000" cy="360000"/>
          </a:xfrm>
          <a:ln>
            <a:noFill/>
          </a:ln>
        </p:spPr>
        <p:txBody>
          <a:bodyPr anchor="t" anchorCtr="0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00/00/0000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Nom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610435" y="708304"/>
            <a:ext cx="5280000" cy="3132000"/>
          </a:xfrm>
        </p:spPr>
        <p:txBody>
          <a:bodyPr/>
          <a:lstStyle>
            <a:lvl1pPr>
              <a:defRPr sz="43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508800" y="1447200"/>
            <a:ext cx="5280000" cy="3960000"/>
          </a:xfrm>
        </p:spPr>
        <p:txBody>
          <a:bodyPr tIns="1080000" anchor="ctr" anchorCtr="0"/>
          <a:lstStyle>
            <a:lvl1pPr marL="0" indent="0" algn="ctr">
              <a:buFont typeface="Arial" pitchFamily="34" charset="0"/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Pictogramme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80000" y="5580001"/>
            <a:ext cx="2639999" cy="8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384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image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marL="0" indent="0" algn="ctr">
              <a:buFont typeface="Arial" pitchFamily="34" charset="0"/>
              <a:buNone/>
              <a:defRPr b="1"/>
            </a:lvl1pPr>
          </a:lstStyle>
          <a:p>
            <a:pPr lvl="0"/>
            <a:r>
              <a:rPr lang="fr-FR" dirty="0"/>
              <a:t>Image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610435" y="4155716"/>
            <a:ext cx="2400000" cy="360000"/>
          </a:xfrm>
          <a:ln>
            <a:noFill/>
          </a:ln>
        </p:spPr>
        <p:txBody>
          <a:bodyPr anchor="t" anchorCtr="0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00/00/0000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Nom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610435" y="708304"/>
            <a:ext cx="5280000" cy="3132000"/>
          </a:xfrm>
        </p:spPr>
        <p:txBody>
          <a:bodyPr/>
          <a:lstStyle>
            <a:lvl1pPr>
              <a:defRPr sz="4300"/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9" name="Imag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80000" y="5580001"/>
            <a:ext cx="2640000" cy="8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429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et imag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-426" y="0"/>
            <a:ext cx="121924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096000" y="0"/>
            <a:ext cx="6096000" cy="68580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marL="0" indent="0" algn="ctr">
              <a:buFont typeface="Arial" pitchFamily="34" charset="0"/>
              <a:buNone/>
              <a:defRPr b="1"/>
            </a:lvl1pPr>
          </a:lstStyle>
          <a:p>
            <a:pPr lvl="0"/>
            <a:r>
              <a:rPr lang="fr-FR" dirty="0"/>
              <a:t>Image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610435" y="4155716"/>
            <a:ext cx="2400000" cy="360000"/>
          </a:xfrm>
          <a:ln>
            <a:noFill/>
          </a:ln>
        </p:spPr>
        <p:txBody>
          <a:bodyPr anchor="t" anchorCtr="0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00/00/0000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Nom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610435" y="708304"/>
            <a:ext cx="5280000" cy="3132000"/>
          </a:xfrm>
        </p:spPr>
        <p:txBody>
          <a:bodyPr/>
          <a:lstStyle>
            <a:lvl1pPr>
              <a:defRPr sz="43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80000" y="5580001"/>
            <a:ext cx="2639999" cy="89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3436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0435" y="415571"/>
            <a:ext cx="11040000" cy="1044000"/>
          </a:xfrm>
        </p:spPr>
        <p:txBody>
          <a:bodyPr/>
          <a:lstStyle>
            <a:lvl1pPr>
              <a:defRPr sz="30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 dirty="0"/>
              <a:t>00/00/0000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Nom de la présentation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9" name="Espace réservé du texte 8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523347" y="1676046"/>
            <a:ext cx="480000" cy="4680000"/>
          </a:xfrm>
        </p:spPr>
        <p:txBody>
          <a:bodyPr/>
          <a:lstStyle>
            <a:lvl1pPr marL="0" indent="0" algn="r">
              <a:spcAft>
                <a:spcPts val="500"/>
              </a:spcAft>
              <a:buNone/>
              <a:defRPr sz="15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fr-FR" dirty="0"/>
              <a:t>00.</a:t>
            </a:r>
          </a:p>
        </p:txBody>
      </p:sp>
      <p:sp>
        <p:nvSpPr>
          <p:cNvPr id="10" name="Espace réservé du texte 8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059900" y="1676046"/>
            <a:ext cx="6768000" cy="4680000"/>
          </a:xfrm>
        </p:spPr>
        <p:txBody>
          <a:bodyPr/>
          <a:lstStyle>
            <a:lvl1pPr marL="0" indent="0">
              <a:spcAft>
                <a:spcPts val="500"/>
              </a:spcAft>
              <a:buNone/>
              <a:tabLst>
                <a:tab pos="5076000" algn="r"/>
              </a:tabLst>
              <a:defRPr sz="1500" b="1" baseline="0"/>
            </a:lvl1pPr>
          </a:lstStyle>
          <a:p>
            <a:pPr lvl="0"/>
            <a:r>
              <a:rPr lang="fr-FR" dirty="0"/>
              <a:t>Titre</a:t>
            </a:r>
          </a:p>
        </p:txBody>
      </p:sp>
    </p:spTree>
    <p:extLst>
      <p:ext uri="{BB962C8B-B14F-4D97-AF65-F5344CB8AC3E}">
        <p14:creationId xmlns:p14="http://schemas.microsoft.com/office/powerpoint/2010/main" val="3697140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940461-E2C9-6951-8851-60AAF6D33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9FD58BB-A1F6-38B6-1BD1-B205D5864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4A34941-C686-7388-BE9B-58BF831F4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A741-4A2D-441C-8B8F-543E64E9B8F8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BD8F2E2-863D-2674-4038-C550F812B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1841F0-DFC3-32E1-21F7-77546D4AE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F6E-1D27-42DA-B60C-15B609A7D8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2675235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hapitre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gray">
          <a:xfrm>
            <a:off x="-426" y="0"/>
            <a:ext cx="1219242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>
              <a:solidFill>
                <a:srgbClr val="FFA300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0435" y="1049122"/>
            <a:ext cx="11040000" cy="2304000"/>
          </a:xfrm>
        </p:spPr>
        <p:txBody>
          <a:bodyPr/>
          <a:lstStyle>
            <a:lvl1pPr>
              <a:defRPr sz="5500" baseline="0">
                <a:solidFill>
                  <a:schemeClr val="tx2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 dirty="0"/>
              <a:t>00/00/0000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Nom de la présentation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5737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0435" y="297233"/>
            <a:ext cx="11040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 dirty="0"/>
              <a:t>00/00/0000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Nom de la présentation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0433" y="1501200"/>
            <a:ext cx="5376000" cy="4860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74435" y="1501200"/>
            <a:ext cx="5376000" cy="4860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29589886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texte e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0435" y="297233"/>
            <a:ext cx="11040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 dirty="0"/>
              <a:t>00/00/0000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Nom de la présentation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0433" y="1501200"/>
            <a:ext cx="5040000" cy="4860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192000" y="5664578"/>
            <a:ext cx="5376000" cy="288000"/>
          </a:xfrm>
        </p:spPr>
        <p:txBody>
          <a:bodyPr/>
          <a:lstStyle>
            <a:lvl1pPr marL="0" indent="0">
              <a:buNone/>
              <a:defRPr sz="800" i="1"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légende</a:t>
            </a:r>
          </a:p>
        </p:txBody>
      </p:sp>
      <p:sp>
        <p:nvSpPr>
          <p:cNvPr id="9" name="Espace réservé pour une image  7"/>
          <p:cNvSpPr>
            <a:spLocks noGrp="1"/>
          </p:cNvSpPr>
          <p:nvPr>
            <p:ph type="pic" sz="quarter" idx="15" hasCustomPrompt="1"/>
          </p:nvPr>
        </p:nvSpPr>
        <p:spPr bwMode="gray">
          <a:xfrm>
            <a:off x="6192000" y="1548000"/>
            <a:ext cx="5376000" cy="4032000"/>
          </a:xfrm>
          <a:solidFill>
            <a:schemeClr val="bg1">
              <a:lumMod val="85000"/>
            </a:schemeClr>
          </a:solidFill>
        </p:spPr>
        <p:txBody>
          <a:bodyPr tIns="1080000" anchor="ctr" anchorCtr="0"/>
          <a:lstStyle>
            <a:lvl1pPr marL="0" indent="0" algn="ctr">
              <a:buFont typeface="Arial" pitchFamily="34" charset="0"/>
              <a:buNone/>
              <a:defRPr b="1"/>
            </a:lvl1pPr>
          </a:lstStyle>
          <a:p>
            <a:pPr lvl="0"/>
            <a:r>
              <a:rPr lang="fr-FR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2600444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texte et picto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Espace réservé pour une image  7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249600" y="975600"/>
            <a:ext cx="5280000" cy="3960000"/>
          </a:xfrm>
        </p:spPr>
        <p:txBody>
          <a:bodyPr tIns="1080000" anchor="ctr" anchorCtr="0"/>
          <a:lstStyle>
            <a:lvl1pPr marL="0" indent="0" algn="ctr">
              <a:buFont typeface="Arial" pitchFamily="34" charset="0"/>
              <a:buNone/>
              <a:defRPr b="1"/>
            </a:lvl1pPr>
          </a:lstStyle>
          <a:p>
            <a:pPr lvl="0"/>
            <a:r>
              <a:rPr lang="fr-FR" dirty="0"/>
              <a:t>Pictogramme</a:t>
            </a:r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0435" y="297233"/>
            <a:ext cx="11040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 dirty="0"/>
              <a:t>00/00/0000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Nom de la présentation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0433" y="1501200"/>
            <a:ext cx="5040000" cy="4860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</p:spTree>
    <p:extLst>
      <p:ext uri="{BB962C8B-B14F-4D97-AF65-F5344CB8AC3E}">
        <p14:creationId xmlns:p14="http://schemas.microsoft.com/office/powerpoint/2010/main" val="2100439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texte et 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0435" y="297233"/>
            <a:ext cx="11040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 dirty="0"/>
              <a:t>00/00/0000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Nom de la présentation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0433" y="1501200"/>
            <a:ext cx="5040000" cy="4860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8" name="Espace réservé du graphique 7"/>
          <p:cNvSpPr>
            <a:spLocks noGrp="1"/>
          </p:cNvSpPr>
          <p:nvPr>
            <p:ph type="chart" sz="quarter" idx="14" hasCustomPrompt="1"/>
          </p:nvPr>
        </p:nvSpPr>
        <p:spPr bwMode="gray">
          <a:xfrm>
            <a:off x="6096000" y="1918800"/>
            <a:ext cx="5520000" cy="2772000"/>
          </a:xfrm>
        </p:spPr>
        <p:txBody>
          <a:bodyPr tIns="1080000" anchor="ctr" anchorCtr="0"/>
          <a:lstStyle>
            <a:lvl1pPr marL="0" indent="0" algn="ctr">
              <a:buNone/>
              <a:defRPr b="1"/>
            </a:lvl1pPr>
          </a:lstStyle>
          <a:p>
            <a:r>
              <a:rPr lang="fr-FR" dirty="0"/>
              <a:t>Graphique</a:t>
            </a:r>
          </a:p>
        </p:txBody>
      </p:sp>
      <p:sp>
        <p:nvSpPr>
          <p:cNvPr id="13" name="Espace réservé du texte 12"/>
          <p:cNvSpPr>
            <a:spLocks noGrp="1"/>
          </p:cNvSpPr>
          <p:nvPr>
            <p:ph type="body" sz="quarter" idx="15" hasCustomPrompt="1"/>
          </p:nvPr>
        </p:nvSpPr>
        <p:spPr>
          <a:xfrm>
            <a:off x="6336027" y="1501200"/>
            <a:ext cx="5088000" cy="179388"/>
          </a:xfrm>
        </p:spPr>
        <p:txBody>
          <a:bodyPr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1000" b="1"/>
            </a:lvl1pPr>
          </a:lstStyle>
          <a:p>
            <a:pPr lvl="0"/>
            <a:r>
              <a:rPr lang="fr-FR" dirty="0"/>
              <a:t>Titre</a:t>
            </a:r>
          </a:p>
        </p:txBody>
      </p:sp>
      <p:sp>
        <p:nvSpPr>
          <p:cNvPr id="14" name="Espace réservé du texte 12"/>
          <p:cNvSpPr>
            <a:spLocks noGrp="1"/>
          </p:cNvSpPr>
          <p:nvPr>
            <p:ph type="body" sz="quarter" idx="16" hasCustomPrompt="1"/>
          </p:nvPr>
        </p:nvSpPr>
        <p:spPr>
          <a:xfrm>
            <a:off x="6144000" y="4711088"/>
            <a:ext cx="1008000" cy="90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1300" b="1"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700" b="0" i="1"/>
            </a:lvl2pPr>
          </a:lstStyle>
          <a:p>
            <a:pPr lvl="0"/>
            <a:r>
              <a:rPr lang="fr-FR" dirty="0"/>
              <a:t>00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16" name="Espace réservé du texte 12"/>
          <p:cNvSpPr>
            <a:spLocks noGrp="1"/>
          </p:cNvSpPr>
          <p:nvPr>
            <p:ph type="body" sz="quarter" idx="17" hasCustomPrompt="1"/>
          </p:nvPr>
        </p:nvSpPr>
        <p:spPr>
          <a:xfrm>
            <a:off x="7248000" y="4711088"/>
            <a:ext cx="1008000" cy="90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1300" b="1"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700" b="0" i="1"/>
            </a:lvl2pPr>
          </a:lstStyle>
          <a:p>
            <a:pPr lvl="0"/>
            <a:r>
              <a:rPr lang="fr-FR" dirty="0"/>
              <a:t>00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17" name="Espace réservé du texte 12"/>
          <p:cNvSpPr>
            <a:spLocks noGrp="1"/>
          </p:cNvSpPr>
          <p:nvPr>
            <p:ph type="body" sz="quarter" idx="18" hasCustomPrompt="1"/>
          </p:nvPr>
        </p:nvSpPr>
        <p:spPr>
          <a:xfrm>
            <a:off x="8352000" y="4711088"/>
            <a:ext cx="1008000" cy="90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1300" b="1"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700" b="0" i="1"/>
            </a:lvl2pPr>
          </a:lstStyle>
          <a:p>
            <a:pPr lvl="0"/>
            <a:r>
              <a:rPr lang="fr-FR" dirty="0"/>
              <a:t>00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18" name="Espace réservé du texte 12"/>
          <p:cNvSpPr>
            <a:spLocks noGrp="1"/>
          </p:cNvSpPr>
          <p:nvPr>
            <p:ph type="body" sz="quarter" idx="19" hasCustomPrompt="1"/>
          </p:nvPr>
        </p:nvSpPr>
        <p:spPr>
          <a:xfrm>
            <a:off x="9456000" y="4711088"/>
            <a:ext cx="1008000" cy="90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1300" b="1"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700" b="0" i="1"/>
            </a:lvl2pPr>
          </a:lstStyle>
          <a:p>
            <a:pPr lvl="0"/>
            <a:r>
              <a:rPr lang="fr-FR" dirty="0"/>
              <a:t>00</a:t>
            </a:r>
          </a:p>
          <a:p>
            <a:pPr lvl="1"/>
            <a:r>
              <a:rPr lang="fr-FR" dirty="0"/>
              <a:t>Texte</a:t>
            </a:r>
          </a:p>
        </p:txBody>
      </p:sp>
      <p:sp>
        <p:nvSpPr>
          <p:cNvPr id="19" name="Espace réservé du texte 12"/>
          <p:cNvSpPr>
            <a:spLocks noGrp="1"/>
          </p:cNvSpPr>
          <p:nvPr>
            <p:ph type="body" sz="quarter" idx="20" hasCustomPrompt="1"/>
          </p:nvPr>
        </p:nvSpPr>
        <p:spPr>
          <a:xfrm>
            <a:off x="10560000" y="4711088"/>
            <a:ext cx="1008000" cy="900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600"/>
              </a:spcAft>
              <a:buNone/>
              <a:defRPr sz="1300" b="1"/>
            </a:lvl1pPr>
            <a:lvl2pPr marL="0" indent="0" algn="ctr">
              <a:lnSpc>
                <a:spcPct val="100000"/>
              </a:lnSpc>
              <a:spcAft>
                <a:spcPts val="0"/>
              </a:spcAft>
              <a:buNone/>
              <a:defRPr sz="700" b="0" i="1"/>
            </a:lvl2pPr>
          </a:lstStyle>
          <a:p>
            <a:pPr lvl="0"/>
            <a:r>
              <a:rPr lang="fr-FR" dirty="0"/>
              <a:t>00</a:t>
            </a:r>
          </a:p>
          <a:p>
            <a:pPr lvl="1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1045934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, text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0435" y="297233"/>
            <a:ext cx="11040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 dirty="0"/>
              <a:t>00/00/0000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Nom de la présentation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0433" y="1501200"/>
            <a:ext cx="3360000" cy="4860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0" name="Espace réservé du tableau 9"/>
          <p:cNvSpPr>
            <a:spLocks noGrp="1"/>
          </p:cNvSpPr>
          <p:nvPr>
            <p:ph type="tbl" sz="quarter" idx="14" hasCustomPrompt="1"/>
          </p:nvPr>
        </p:nvSpPr>
        <p:spPr bwMode="gray">
          <a:xfrm>
            <a:off x="4354435" y="1557337"/>
            <a:ext cx="7296000" cy="4428000"/>
          </a:xfrm>
        </p:spPr>
        <p:txBody>
          <a:bodyPr tIns="1080000" anchor="ctr" anchorCtr="0"/>
          <a:lstStyle>
            <a:lvl1pPr marL="0" indent="0" algn="ctr">
              <a:buNone/>
              <a:defRPr b="1"/>
            </a:lvl1pPr>
          </a:lstStyle>
          <a:p>
            <a:r>
              <a:rPr lang="fr-FR" dirty="0"/>
              <a:t>Tableau</a:t>
            </a:r>
          </a:p>
        </p:txBody>
      </p:sp>
    </p:spTree>
    <p:extLst>
      <p:ext uri="{BB962C8B-B14F-4D97-AF65-F5344CB8AC3E}">
        <p14:creationId xmlns:p14="http://schemas.microsoft.com/office/powerpoint/2010/main" val="10744311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extes chiff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0435" y="297233"/>
            <a:ext cx="11040000" cy="10440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 dirty="0"/>
              <a:t>00/00/0000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fr-FR" dirty="0"/>
              <a:t>Nom de la présentation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0433" y="1501200"/>
            <a:ext cx="5376000" cy="2520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1" name="Espace réservé du texte 6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74435" y="1501200"/>
            <a:ext cx="5376000" cy="2520000"/>
          </a:xfrm>
        </p:spPr>
        <p:txBody>
          <a:bodyPr/>
          <a:lstStyle>
            <a:lvl1pPr>
              <a:defRPr baseline="0"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 de niveau 1</a:t>
            </a:r>
          </a:p>
          <a:p>
            <a:pPr lvl="1"/>
            <a:r>
              <a:rPr lang="fr-FR" dirty="0"/>
              <a:t>Texte de niveau 2</a:t>
            </a:r>
          </a:p>
          <a:p>
            <a:pPr lvl="2"/>
            <a:r>
              <a:rPr lang="fr-FR" dirty="0"/>
              <a:t>Texte de niveau 3</a:t>
            </a:r>
          </a:p>
          <a:p>
            <a:pPr lvl="3"/>
            <a:r>
              <a:rPr lang="fr-FR" dirty="0"/>
              <a:t>Texte de niveau 4</a:t>
            </a:r>
          </a:p>
          <a:p>
            <a:pPr lvl="4"/>
            <a:r>
              <a:rPr lang="fr-FR" dirty="0"/>
              <a:t>Texte de niveau 5</a:t>
            </a:r>
          </a:p>
        </p:txBody>
      </p:sp>
      <p:sp>
        <p:nvSpPr>
          <p:cNvPr id="10" name="Espace réservé du texte 6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10433" y="4084532"/>
            <a:ext cx="2640000" cy="8640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5500" b="1" baseline="0">
                <a:solidFill>
                  <a:schemeClr val="accent3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000</a:t>
            </a:r>
          </a:p>
        </p:txBody>
      </p:sp>
      <p:sp>
        <p:nvSpPr>
          <p:cNvPr id="12" name="Espace réservé du texte 6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610433" y="5057072"/>
            <a:ext cx="2640000" cy="1296000"/>
          </a:xfrm>
        </p:spPr>
        <p:txBody>
          <a:bodyPr/>
          <a:lstStyle>
            <a:lvl1pPr marL="0" indent="-180000" algn="l">
              <a:spcAft>
                <a:spcPts val="0"/>
              </a:spcAft>
              <a:buFont typeface="Wingdings 3" pitchFamily="18" charset="2"/>
              <a:buChar char="Ú"/>
              <a:defRPr sz="1200" b="0" baseline="0">
                <a:solidFill>
                  <a:schemeClr val="tx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3" name="Espace réservé du texte 6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3410433" y="4084532"/>
            <a:ext cx="2640000" cy="8640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5500" b="1" baseline="0">
                <a:solidFill>
                  <a:schemeClr val="accent3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000</a:t>
            </a:r>
          </a:p>
        </p:txBody>
      </p:sp>
      <p:sp>
        <p:nvSpPr>
          <p:cNvPr id="14" name="Espace réservé du texte 6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3410433" y="5057072"/>
            <a:ext cx="2640000" cy="1296000"/>
          </a:xfrm>
        </p:spPr>
        <p:txBody>
          <a:bodyPr/>
          <a:lstStyle>
            <a:lvl1pPr marL="0" indent="-180000" algn="l">
              <a:spcAft>
                <a:spcPts val="0"/>
              </a:spcAft>
              <a:buFont typeface="Wingdings 3" pitchFamily="18" charset="2"/>
              <a:buChar char="Ú"/>
              <a:defRPr sz="1200" b="0" baseline="0">
                <a:solidFill>
                  <a:schemeClr val="tx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5" name="Espace réservé du texte 6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6210433" y="4084532"/>
            <a:ext cx="2640000" cy="8640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5500" b="1" baseline="0">
                <a:solidFill>
                  <a:schemeClr val="accent3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000</a:t>
            </a:r>
          </a:p>
        </p:txBody>
      </p:sp>
      <p:sp>
        <p:nvSpPr>
          <p:cNvPr id="16" name="Espace réservé du texte 6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6210433" y="5057072"/>
            <a:ext cx="2640000" cy="1296000"/>
          </a:xfrm>
        </p:spPr>
        <p:txBody>
          <a:bodyPr/>
          <a:lstStyle>
            <a:lvl1pPr marL="0" indent="-180000" algn="l">
              <a:spcAft>
                <a:spcPts val="0"/>
              </a:spcAft>
              <a:buFont typeface="Wingdings 3" pitchFamily="18" charset="2"/>
              <a:buChar char="Ú"/>
              <a:defRPr sz="1200" b="0" baseline="0">
                <a:solidFill>
                  <a:schemeClr val="tx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7" name="Espace réservé du texte 6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9010435" y="4084532"/>
            <a:ext cx="2640000" cy="8640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 sz="5500" b="1" baseline="0">
                <a:solidFill>
                  <a:schemeClr val="accent3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000</a:t>
            </a:r>
          </a:p>
        </p:txBody>
      </p:sp>
      <p:sp>
        <p:nvSpPr>
          <p:cNvPr id="18" name="Espace réservé du texte 6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9010435" y="5057072"/>
            <a:ext cx="2640000" cy="1296000"/>
          </a:xfrm>
        </p:spPr>
        <p:txBody>
          <a:bodyPr/>
          <a:lstStyle>
            <a:lvl1pPr marL="0" indent="-180000" algn="l">
              <a:spcAft>
                <a:spcPts val="0"/>
              </a:spcAft>
              <a:buFont typeface="Wingdings 3" pitchFamily="18" charset="2"/>
              <a:buChar char="Ú"/>
              <a:defRPr sz="1200" b="0" baseline="0">
                <a:solidFill>
                  <a:schemeClr val="tx2"/>
                </a:solidFill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 dirty="0"/>
              <a:t>Texte</a:t>
            </a:r>
          </a:p>
        </p:txBody>
      </p:sp>
    </p:spTree>
    <p:extLst>
      <p:ext uri="{BB962C8B-B14F-4D97-AF65-F5344CB8AC3E}">
        <p14:creationId xmlns:p14="http://schemas.microsoft.com/office/powerpoint/2010/main" val="29959245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 anchor="t" anchorCtr="0"/>
          <a:lstStyle>
            <a:lvl1pPr algn="l">
              <a:defRPr sz="100" b="1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00/00/0000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Nom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576000" y="2233524"/>
            <a:ext cx="11040000" cy="1044000"/>
          </a:xfrm>
        </p:spPr>
        <p:txBody>
          <a:bodyPr/>
          <a:lstStyle>
            <a:lvl1pPr algn="ctr">
              <a:defRPr sz="36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216000" y="6006478"/>
            <a:ext cx="5760000" cy="360362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0"/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896000" y="3672000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1674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 bwMode="gray">
          <a:xfrm>
            <a:off x="-426" y="0"/>
            <a:ext cx="12192425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 anchor="t" anchorCtr="0"/>
          <a:lstStyle>
            <a:lvl1pPr algn="l">
              <a:defRPr sz="100" b="1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00/00/0000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Nom de la présentation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10C140CD-8AED-46FF-A9A2-77308F3F39AE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7" name="Titre 6"/>
          <p:cNvSpPr>
            <a:spLocks noGrp="1"/>
          </p:cNvSpPr>
          <p:nvPr>
            <p:ph type="title" hasCustomPrompt="1"/>
          </p:nvPr>
        </p:nvSpPr>
        <p:spPr bwMode="gray">
          <a:xfrm>
            <a:off x="576000" y="2233524"/>
            <a:ext cx="11040000" cy="1044000"/>
          </a:xfrm>
        </p:spPr>
        <p:txBody>
          <a:bodyPr/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216000" y="6006478"/>
            <a:ext cx="5760000" cy="360362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10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Texte</a:t>
            </a:r>
          </a:p>
        </p:txBody>
      </p:sp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896000" y="3672000"/>
            <a:ext cx="240000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047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ol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 bwMode="gray">
          <a:xfrm>
            <a:off x="610435" y="437087"/>
            <a:ext cx="11040000" cy="648000"/>
          </a:xfrm>
        </p:spPr>
        <p:txBody>
          <a:bodyPr/>
          <a:lstStyle>
            <a:lvl1pPr>
              <a:defRPr sz="2200"/>
            </a:lvl1pPr>
          </a:lstStyle>
          <a:p>
            <a:r>
              <a:rPr lang="fr-FR" dirty="0"/>
              <a:t>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r>
              <a:rPr lang="fr-FR" dirty="0"/>
              <a:t>00/00/0000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Nom de la présentation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 bwMode="gray">
          <a:xfrm>
            <a:off x="0" y="6678000"/>
            <a:ext cx="240000" cy="180000"/>
          </a:xfrm>
          <a:ln>
            <a:solidFill>
              <a:schemeClr val="tx2">
                <a:alpha val="0"/>
              </a:schemeClr>
            </a:solidFill>
          </a:ln>
        </p:spPr>
        <p:txBody>
          <a:bodyPr/>
          <a:lstStyle>
            <a:lvl1pPr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10435" y="1891586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9" name="Espace réservé du texte 7"/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1730435" y="1891586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0" name="Espace réservé du texte 7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2850435" y="1891586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1" name="Espace réservé du texte 7"/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970435" y="1891586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2" name="Espace réservé du texte 7"/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5090435" y="1891586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3" name="Espace réservé du texte 7"/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6210435" y="1891586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4" name="Espace réservé du texte 7"/>
          <p:cNvSpPr>
            <a:spLocks noGrp="1"/>
          </p:cNvSpPr>
          <p:nvPr>
            <p:ph type="body" sz="quarter" idx="19" hasCustomPrompt="1"/>
          </p:nvPr>
        </p:nvSpPr>
        <p:spPr bwMode="gray">
          <a:xfrm>
            <a:off x="7330435" y="1891586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5" name="Espace réservé du texte 7"/>
          <p:cNvSpPr>
            <a:spLocks noGrp="1"/>
          </p:cNvSpPr>
          <p:nvPr>
            <p:ph type="body" sz="quarter" idx="20" hasCustomPrompt="1"/>
          </p:nvPr>
        </p:nvSpPr>
        <p:spPr bwMode="gray">
          <a:xfrm>
            <a:off x="8450435" y="1891586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6" name="Espace réservé du texte 7"/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9570435" y="1891586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7" name="Espace réservé du texte 7"/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10690435" y="1891586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8" name="Espace réservé du texte 7"/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610435" y="3075584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19" name="Espace réservé du texte 7"/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1730435" y="3075584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0" name="Espace réservé du texte 7"/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2850435" y="3075584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1" name="Espace réservé du texte 7"/>
          <p:cNvSpPr>
            <a:spLocks noGrp="1"/>
          </p:cNvSpPr>
          <p:nvPr>
            <p:ph type="body" sz="quarter" idx="26" hasCustomPrompt="1"/>
          </p:nvPr>
        </p:nvSpPr>
        <p:spPr bwMode="gray">
          <a:xfrm>
            <a:off x="3970435" y="3075584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2" name="Espace réservé du texte 7"/>
          <p:cNvSpPr>
            <a:spLocks noGrp="1"/>
          </p:cNvSpPr>
          <p:nvPr>
            <p:ph type="body" sz="quarter" idx="27" hasCustomPrompt="1"/>
          </p:nvPr>
        </p:nvSpPr>
        <p:spPr bwMode="gray">
          <a:xfrm>
            <a:off x="5090435" y="3075584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3" name="Espace réservé du texte 7"/>
          <p:cNvSpPr>
            <a:spLocks noGrp="1"/>
          </p:cNvSpPr>
          <p:nvPr>
            <p:ph type="body" sz="quarter" idx="28" hasCustomPrompt="1"/>
          </p:nvPr>
        </p:nvSpPr>
        <p:spPr bwMode="gray">
          <a:xfrm>
            <a:off x="6210435" y="3075584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4" name="Espace réservé du texte 7"/>
          <p:cNvSpPr>
            <a:spLocks noGrp="1"/>
          </p:cNvSpPr>
          <p:nvPr>
            <p:ph type="body" sz="quarter" idx="29" hasCustomPrompt="1"/>
          </p:nvPr>
        </p:nvSpPr>
        <p:spPr bwMode="gray">
          <a:xfrm>
            <a:off x="7330435" y="3075584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5" name="Espace réservé du texte 7"/>
          <p:cNvSpPr>
            <a:spLocks noGrp="1"/>
          </p:cNvSpPr>
          <p:nvPr>
            <p:ph type="body" sz="quarter" idx="30" hasCustomPrompt="1"/>
          </p:nvPr>
        </p:nvSpPr>
        <p:spPr bwMode="gray">
          <a:xfrm>
            <a:off x="8450435" y="3075584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6" name="Espace réservé du texte 7"/>
          <p:cNvSpPr>
            <a:spLocks noGrp="1"/>
          </p:cNvSpPr>
          <p:nvPr>
            <p:ph type="body" sz="quarter" idx="31" hasCustomPrompt="1"/>
          </p:nvPr>
        </p:nvSpPr>
        <p:spPr bwMode="gray">
          <a:xfrm>
            <a:off x="9570435" y="3075584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7" name="Espace réservé du texte 7"/>
          <p:cNvSpPr>
            <a:spLocks noGrp="1"/>
          </p:cNvSpPr>
          <p:nvPr>
            <p:ph type="body" sz="quarter" idx="32" hasCustomPrompt="1"/>
          </p:nvPr>
        </p:nvSpPr>
        <p:spPr bwMode="gray">
          <a:xfrm>
            <a:off x="10690435" y="3075584"/>
            <a:ext cx="960000" cy="252000"/>
          </a:xfrm>
        </p:spPr>
        <p:txBody>
          <a:bodyPr/>
          <a:lstStyle>
            <a:lvl1pPr marL="0" indent="0" algn="ctr">
              <a:lnSpc>
                <a:spcPct val="100000"/>
              </a:lnSpc>
              <a:spcAft>
                <a:spcPts val="0"/>
              </a:spcAft>
              <a:buNone/>
              <a:defRPr sz="700"/>
            </a:lvl1pPr>
          </a:lstStyle>
          <a:p>
            <a:pPr lvl="0"/>
            <a:r>
              <a:rPr lang="fr-FR" dirty="0"/>
              <a:t>Texte</a:t>
            </a:r>
          </a:p>
        </p:txBody>
      </p:sp>
      <p:sp>
        <p:nvSpPr>
          <p:cNvPr id="29" name="Rectangle 28"/>
          <p:cNvSpPr/>
          <p:nvPr userDrawn="1"/>
        </p:nvSpPr>
        <p:spPr bwMode="gray">
          <a:xfrm>
            <a:off x="610435" y="3954792"/>
            <a:ext cx="11040000" cy="198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 dirty="0"/>
          </a:p>
        </p:txBody>
      </p:sp>
    </p:spTree>
    <p:extLst>
      <p:ext uri="{BB962C8B-B14F-4D97-AF65-F5344CB8AC3E}">
        <p14:creationId xmlns:p14="http://schemas.microsoft.com/office/powerpoint/2010/main" val="1496275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DE9729-D58D-D1B8-08B4-797158EAD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D5AFD72-E029-7FF4-9A07-3316BD2E6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A14D0F-54E4-C08A-B377-B39EE9325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A741-4A2D-441C-8B8F-543E64E9B8F8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1BD2C0-6606-9C34-E862-CF54CC131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4E4F140-5FBF-8C0D-1CAE-42D19BDD6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F6E-1D27-42DA-B60C-15B609A7D8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38995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331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243824-6B42-738E-8F50-E5935A8BC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7F4634-32A1-8826-27C2-A192C818B2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454CF46-34B2-F75A-5C37-B2F9EFF4A8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5E25956-6181-CB2E-DF37-8E7ABF2AB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A741-4A2D-441C-8B8F-543E64E9B8F8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E2513AD-71F2-B1F4-D88E-CFAB0F538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CBB236E-A203-A30B-9152-E16CCFBE7F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F6E-1D27-42DA-B60C-15B609A7D8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1699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00101-EB28-955A-8006-F2F013CE8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121B3EF-D367-9C23-7C84-2DABEE0E8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CCA500A-61CA-DFE6-FA2E-D48CA15F99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24C2CF1-9EC8-F2A2-FE9F-1F29A9C689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B401727B-BA97-137A-8C3A-A7A33ABA1C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4330B8E-78CF-B0FA-8324-B47D89CC9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A741-4A2D-441C-8B8F-543E64E9B8F8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BC37892-BE63-8E37-42CB-DABA710D7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0A01BCA-ABA6-7CD0-79DC-83964C376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F6E-1D27-42DA-B60C-15B609A7D8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1114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55EF74-C93F-978C-9AC4-C98C72A2A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90744B2-7622-D95E-208C-E428C0A0D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A741-4A2D-441C-8B8F-543E64E9B8F8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E4379AA0-6770-057B-323F-24152541B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C1EB6B4-B1F2-3367-667A-707B78444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F6E-1D27-42DA-B60C-15B609A7D8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05321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9A1A963B-AC0A-A157-9A35-0C41514A4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A741-4A2D-441C-8B8F-543E64E9B8F8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7BC0A57-0B09-62E5-969C-DF9B55B5C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DD841F6-B24D-258B-4BEE-7828FF7B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F6E-1D27-42DA-B60C-15B609A7D8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9538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78AEAB-0443-5F5E-9D9B-C1097704E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A0C309-5ABC-6FF6-20E1-2E1D8DB0CC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36AA38F-92E1-0AD5-2110-A966DC1354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00B0E86-5D0F-8E12-B44D-97E8079C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A741-4A2D-441C-8B8F-543E64E9B8F8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2CC4D2-585A-A89C-06D9-105013BD7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A432D7C-3C58-2D36-C9AD-212CE2A6E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F6E-1D27-42DA-B60C-15B609A7D8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166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4E06D30-7A45-F542-DC85-8A7CB41B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B4ED2BE-AAE8-6E6A-EF67-AFBCBD01B57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91E6E3A-717C-0F28-E8AF-B44536776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47D2F8E-DA47-E7B5-88CE-7F1DAA6D6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EA741-4A2D-441C-8B8F-543E64E9B8F8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489485-4AE7-A8BF-E69A-268127784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F86691-4820-0E79-DD50-78888B248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F6E-1D27-42DA-B60C-15B609A7D8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144836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1A80ECF-6303-71D4-1F0E-4080BFC16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1E44494-7613-B729-A3C8-C287C6BF3D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36A2B5-B411-22B6-9C1E-A9C2F10D5DA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EA741-4A2D-441C-8B8F-543E64E9B8F8}" type="datetimeFigureOut">
              <a:rPr lang="fr-FR" smtClean="0"/>
              <a:t>23/05/2023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7F8F74-C858-6151-764A-21C5511BB8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84671EE-3B23-723F-0179-36D8469EBE0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44F6E-1D27-42DA-B60C-15B609A7D84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380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80000" y="6300000"/>
            <a:ext cx="672000" cy="504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610435" y="297233"/>
            <a:ext cx="11040000" cy="104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fr-FR" noProof="0" dirty="0"/>
              <a:t>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610433" y="1500048"/>
            <a:ext cx="11040000" cy="486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noProof="0" dirty="0"/>
              <a:t>Texte de niveau 1</a:t>
            </a:r>
          </a:p>
          <a:p>
            <a:pPr lvl="1"/>
            <a:r>
              <a:rPr lang="fr-FR" noProof="0" dirty="0"/>
              <a:t>Texte de niveau 2</a:t>
            </a:r>
          </a:p>
          <a:p>
            <a:pPr lvl="2"/>
            <a:r>
              <a:rPr lang="fr-FR" noProof="0" dirty="0"/>
              <a:t>Texte de niveau 3</a:t>
            </a:r>
          </a:p>
          <a:p>
            <a:pPr lvl="3"/>
            <a:r>
              <a:rPr lang="fr-FR" noProof="0" dirty="0"/>
              <a:t>Texte de niveau 4</a:t>
            </a:r>
          </a:p>
          <a:p>
            <a:pPr lvl="4"/>
            <a:r>
              <a:rPr lang="fr-FR" noProof="0" dirty="0"/>
              <a:t>Texte de niveau 5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 bwMode="gray">
          <a:xfrm>
            <a:off x="0" y="6678000"/>
            <a:ext cx="240000" cy="180000"/>
          </a:xfrm>
          <a:prstGeom prst="rect">
            <a:avLst/>
          </a:prstGeom>
          <a:ln>
            <a:solidFill>
              <a:schemeClr val="tx2">
                <a:alpha val="0"/>
              </a:schemeClr>
            </a:solidFill>
          </a:ln>
        </p:spPr>
        <p:txBody>
          <a:bodyPr vert="horz" lIns="0" tIns="0" rIns="0" bIns="0" rtlCol="0" anchor="ctr" anchorCtr="0">
            <a:noAutofit/>
          </a:bodyPr>
          <a:lstStyle>
            <a:lvl1pPr algn="ctr">
              <a:defRPr sz="100">
                <a:solidFill>
                  <a:schemeClr val="tx2">
                    <a:alpha val="0"/>
                  </a:schemeClr>
                </a:solidFill>
              </a:defRPr>
            </a:lvl1pPr>
          </a:lstStyle>
          <a:p>
            <a:r>
              <a:rPr lang="fr-FR" dirty="0"/>
              <a:t>00/00/0000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1450240" y="6517736"/>
            <a:ext cx="9840000" cy="2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r">
              <a:defRPr sz="900" b="1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Recrutements de cadres en Bretagne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11424000" y="6517736"/>
            <a:ext cx="768000" cy="28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 b="0">
                <a:solidFill>
                  <a:schemeClr val="tx2"/>
                </a:solidFill>
              </a:defRPr>
            </a:lvl1pPr>
          </a:lstStyle>
          <a:p>
            <a:fld id="{733122C9-A0B9-462F-8757-0847AD287B63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62074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180000" algn="l" defTabSz="914400" rtl="0" eaLnBrk="1" latinLnBrk="0" hangingPunct="1">
        <a:lnSpc>
          <a:spcPct val="95000"/>
        </a:lnSpc>
        <a:spcBef>
          <a:spcPts val="0"/>
        </a:spcBef>
        <a:spcAft>
          <a:spcPts val="1200"/>
        </a:spcAft>
        <a:buClr>
          <a:schemeClr val="accent3"/>
        </a:buClr>
        <a:buFont typeface="Arial" pitchFamily="34" charset="0"/>
        <a:buChar char="■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0" indent="180000" algn="l" defTabSz="914400" rtl="0" eaLnBrk="1" latinLnBrk="0" hangingPunct="1">
        <a:lnSpc>
          <a:spcPct val="95000"/>
        </a:lnSpc>
        <a:spcBef>
          <a:spcPts val="0"/>
        </a:spcBef>
        <a:spcAft>
          <a:spcPts val="1200"/>
        </a:spcAft>
        <a:buClr>
          <a:schemeClr val="tx2"/>
        </a:buClr>
        <a:buSzPct val="50000"/>
        <a:buFont typeface="Wingdings" pitchFamily="2" charset="2"/>
        <a:buChar char="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0" indent="180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Clr>
          <a:schemeClr val="accent3"/>
        </a:buClr>
        <a:buSzPct val="80000"/>
        <a:buFont typeface="Wingdings 3" pitchFamily="18" charset="2"/>
        <a:buChar char="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80000" indent="180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Clr>
          <a:schemeClr val="accent3"/>
        </a:buClr>
        <a:buSzPct val="100000"/>
        <a:buFont typeface="Arial" pitchFamily="34" charset="0"/>
        <a:buChar char="■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360000" indent="180000" algn="l" defTabSz="914400" rtl="0" eaLnBrk="1" latinLnBrk="0" hangingPunct="1">
        <a:lnSpc>
          <a:spcPct val="95000"/>
        </a:lnSpc>
        <a:spcBef>
          <a:spcPts val="0"/>
        </a:spcBef>
        <a:spcAft>
          <a:spcPts val="600"/>
        </a:spcAft>
        <a:buClr>
          <a:schemeClr val="tx2"/>
        </a:buClr>
        <a:buSzPct val="100000"/>
        <a:buFont typeface="Century Gothic" pitchFamily="34" charset="0"/>
        <a:buChar char="○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7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3.png"/><Relationship Id="rId4" Type="http://schemas.openxmlformats.org/officeDocument/2006/relationships/diagramData" Target="../diagrams/data1.xml"/><Relationship Id="rId9" Type="http://schemas.openxmlformats.org/officeDocument/2006/relationships/hyperlink" Target="https://www.perspectivescommerce.com/explorateur/branches/explorer/metiers/domaine/2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hyperlink" Target="https://www.youtube.com/watch?v=foAWra86PZ4" TargetMode="External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19594E-A612-EE13-66AC-093FAE72C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3203" y="6202830"/>
            <a:ext cx="1231499" cy="54259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0C05DEC-6360-0013-3B79-A8999E3F412B}"/>
              </a:ext>
            </a:extLst>
          </p:cNvPr>
          <p:cNvSpPr txBox="1"/>
          <p:nvPr/>
        </p:nvSpPr>
        <p:spPr>
          <a:xfrm>
            <a:off x="2059673" y="2842544"/>
            <a:ext cx="8354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Le Opportunités métiers </a:t>
            </a:r>
            <a:r>
              <a:rPr lang="fr-FR" sz="3200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rPr>
              <a:t>du territoire</a:t>
            </a:r>
          </a:p>
        </p:txBody>
      </p: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CBEB2D38-A6B2-6D10-1F77-A785B47E8A83}"/>
              </a:ext>
            </a:extLst>
          </p:cNvPr>
          <p:cNvCxnSpPr/>
          <p:nvPr/>
        </p:nvCxnSpPr>
        <p:spPr>
          <a:xfrm>
            <a:off x="706496" y="3836059"/>
            <a:ext cx="10779008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Image 1">
            <a:extLst>
              <a:ext uri="{FF2B5EF4-FFF2-40B4-BE49-F238E27FC236}">
                <a16:creationId xmlns:a16="http://schemas.microsoft.com/office/drawing/2014/main" id="{727CB63F-8776-BC10-E841-07644E9D07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66" y="670302"/>
            <a:ext cx="3529890" cy="117663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B8F707D-7FEF-F669-69CF-8F0E423049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704" y="597006"/>
            <a:ext cx="699809" cy="1056574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B660E69C-0A5A-3599-A8E6-166E7DBAE2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34671"/>
            <a:ext cx="2547668" cy="623329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6C6BAF96-9F1D-79AE-90B0-486BE5AF69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88986" y="1028953"/>
            <a:ext cx="1024217" cy="576122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A96E709C-05C9-A66F-6C68-7E8FA09E7F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8024" y="1028953"/>
            <a:ext cx="1948938" cy="650747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7695F8BA-C8FF-0BD0-8114-BE508C313D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4480" y="822716"/>
            <a:ext cx="1625955" cy="683858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2F709712-1884-421C-323C-26D11CAF9F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68442" y="968462"/>
            <a:ext cx="1505064" cy="58031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617B7D9F-A155-5DEE-364A-FE6F1EDAA61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47668" y="6261121"/>
            <a:ext cx="661076" cy="570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600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vec l'Industrie [le film]">
            <a:hlinkClick r:id="" action="ppaction://media"/>
            <a:extLst>
              <a:ext uri="{FF2B5EF4-FFF2-40B4-BE49-F238E27FC236}">
                <a16:creationId xmlns:a16="http://schemas.microsoft.com/office/drawing/2014/main" id="{82C7CBAB-2199-FF75-A0D0-16E96920D9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802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5DE7BC7-3E1F-E437-CB97-58423FFD88C7}"/>
              </a:ext>
            </a:extLst>
          </p:cNvPr>
          <p:cNvSpPr txBox="1"/>
          <p:nvPr/>
        </p:nvSpPr>
        <p:spPr>
          <a:xfrm>
            <a:off x="599855" y="495879"/>
            <a:ext cx="1061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Les Métiers </a:t>
            </a:r>
            <a:r>
              <a:rPr lang="fr-FR" sz="2800" dirty="0">
                <a:solidFill>
                  <a:schemeClr val="bg1">
                    <a:lumMod val="65000"/>
                  </a:schemeClr>
                </a:solidFill>
                <a:latin typeface="Montserrat SemiBold" panose="00000700000000000000" pitchFamily="2" charset="0"/>
              </a:rPr>
              <a:t>de la Maintenance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228281-2F8A-C2BA-9D79-477CEC48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6531" y="6162040"/>
            <a:ext cx="1231499" cy="542591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DAA258F-C7A2-E516-D57F-DF2F8D612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26167" y="147023"/>
            <a:ext cx="1092225" cy="1621093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8445A6C2-66D3-C780-52A2-050CA9D2EA28}"/>
              </a:ext>
            </a:extLst>
          </p:cNvPr>
          <p:cNvGrpSpPr/>
          <p:nvPr/>
        </p:nvGrpSpPr>
        <p:grpSpPr>
          <a:xfrm>
            <a:off x="530419" y="6008151"/>
            <a:ext cx="11661581" cy="307777"/>
            <a:chOff x="530419" y="6008151"/>
            <a:chExt cx="11661581" cy="307777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7E03E55F-9A16-3DFF-9169-54D812593297}"/>
                </a:ext>
              </a:extLst>
            </p:cNvPr>
            <p:cNvSpPr txBox="1"/>
            <p:nvPr/>
          </p:nvSpPr>
          <p:spPr>
            <a:xfrm>
              <a:off x="530419" y="6008151"/>
              <a:ext cx="5860564" cy="30777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rgbClr val="FF0000"/>
                  </a:solidFill>
                  <a:latin typeface="Montserrat" panose="00000500000000000000" pitchFamily="2" charset="0"/>
                </a:rPr>
                <a:t>WWW.OBSERVATOIRE-COMPETENCES-INDUSTRIES.FR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6D62BBD8-0837-1681-ABD4-0E97F2305657}"/>
                </a:ext>
              </a:extLst>
            </p:cNvPr>
            <p:cNvSpPr txBox="1"/>
            <p:nvPr/>
          </p:nvSpPr>
          <p:spPr>
            <a:xfrm>
              <a:off x="6331436" y="6008151"/>
              <a:ext cx="5860564" cy="307777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txBody>
            <a:bodyPr wrap="square" rtlCol="0">
              <a:spAutoFit/>
            </a:bodyPr>
            <a:lstStyle/>
            <a:p>
              <a:r>
                <a:rPr lang="fr-FR" sz="1400" b="1" dirty="0">
                  <a:solidFill>
                    <a:srgbClr val="FF0000"/>
                  </a:solidFill>
                  <a:latin typeface="Montserrat" panose="00000500000000000000" pitchFamily="2" charset="0"/>
                </a:rPr>
                <a:t>WWW.AVECLINDUSTRIE.FR</a:t>
              </a:r>
            </a:p>
          </p:txBody>
        </p:sp>
      </p:grpSp>
      <p:grpSp>
        <p:nvGrpSpPr>
          <p:cNvPr id="24" name="Groupe 23">
            <a:extLst>
              <a:ext uri="{FF2B5EF4-FFF2-40B4-BE49-F238E27FC236}">
                <a16:creationId xmlns:a16="http://schemas.microsoft.com/office/drawing/2014/main" id="{A177C2DF-9DA3-1F95-1DBC-7C385680F27B}"/>
              </a:ext>
            </a:extLst>
          </p:cNvPr>
          <p:cNvGrpSpPr/>
          <p:nvPr/>
        </p:nvGrpSpPr>
        <p:grpSpPr>
          <a:xfrm>
            <a:off x="93937" y="1274081"/>
            <a:ext cx="7416154" cy="2457091"/>
            <a:chOff x="151313" y="2258413"/>
            <a:chExt cx="8062156" cy="2378823"/>
          </a:xfrm>
        </p:grpSpPr>
        <p:sp>
          <p:nvSpPr>
            <p:cNvPr id="25" name="Rectangle : avec coins arrondis en diagonale 24">
              <a:extLst>
                <a:ext uri="{FF2B5EF4-FFF2-40B4-BE49-F238E27FC236}">
                  <a16:creationId xmlns:a16="http://schemas.microsoft.com/office/drawing/2014/main" id="{C1EB5A4B-399A-AE45-D03F-8B6CC8A9017F}"/>
                </a:ext>
              </a:extLst>
            </p:cNvPr>
            <p:cNvSpPr/>
            <p:nvPr/>
          </p:nvSpPr>
          <p:spPr>
            <a:xfrm>
              <a:off x="352815" y="2368670"/>
              <a:ext cx="6909224" cy="1893206"/>
            </a:xfrm>
            <a:prstGeom prst="round2DiagRect">
              <a:avLst/>
            </a:prstGeom>
            <a:solidFill>
              <a:srgbClr val="AEC2CE">
                <a:lumMod val="20000"/>
                <a:lumOff val="80000"/>
              </a:srgbClr>
            </a:solidFill>
            <a:ln w="25400" cap="rnd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26" name="Titre 1">
              <a:extLst>
                <a:ext uri="{FF2B5EF4-FFF2-40B4-BE49-F238E27FC236}">
                  <a16:creationId xmlns:a16="http://schemas.microsoft.com/office/drawing/2014/main" id="{E08EE430-69F6-BAA7-4100-2B91C752773B}"/>
                </a:ext>
              </a:extLst>
            </p:cNvPr>
            <p:cNvSpPr txBox="1">
              <a:spLocks/>
            </p:cNvSpPr>
            <p:nvPr/>
          </p:nvSpPr>
          <p:spPr>
            <a:xfrm>
              <a:off x="625816" y="2258413"/>
              <a:ext cx="7587653" cy="809052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i="0" kern="1200">
                  <a:solidFill>
                    <a:schemeClr val="tx2"/>
                  </a:solidFill>
                  <a:latin typeface="Montserrat SemiBold" pitchFamily="2" charset="77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strike="noStrike" kern="1200" cap="none" spc="0" normalizeH="0" baseline="0" noProof="0" dirty="0">
                  <a:ln>
                    <a:noFill/>
                  </a:ln>
                  <a:solidFill>
                    <a:srgbClr val="1E3764"/>
                  </a:solidFill>
                  <a:effectLst/>
                  <a:uLnTx/>
                  <a:uFillTx/>
                  <a:latin typeface="Montserrat SemiBold" pitchFamily="2" charset="77"/>
                  <a:ea typeface="+mj-ea"/>
                  <a:cs typeface="+mj-cs"/>
                </a:rPr>
                <a:t>MISSIONS PRINCIPALES </a:t>
              </a:r>
            </a:p>
          </p:txBody>
        </p:sp>
        <p:sp>
          <p:nvSpPr>
            <p:cNvPr id="27" name="Rectangle : avec coins arrondis en diagonale 26">
              <a:extLst>
                <a:ext uri="{FF2B5EF4-FFF2-40B4-BE49-F238E27FC236}">
                  <a16:creationId xmlns:a16="http://schemas.microsoft.com/office/drawing/2014/main" id="{C5726623-FB87-DDD7-2407-B0BDB233A952}"/>
                </a:ext>
              </a:extLst>
            </p:cNvPr>
            <p:cNvSpPr/>
            <p:nvPr/>
          </p:nvSpPr>
          <p:spPr>
            <a:xfrm>
              <a:off x="151313" y="2355501"/>
              <a:ext cx="6823574" cy="2281735"/>
            </a:xfrm>
            <a:prstGeom prst="round2DiagRect">
              <a:avLst/>
            </a:prstGeom>
            <a:noFill/>
            <a:ln w="25400" cap="rnd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Effectue l'entretien, le dépannage, la surveillance et l'installation d'équipements, de matériels industriels selon les règles de sécurité et la réglementation.</a:t>
              </a: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  <a:defRPr/>
              </a:pPr>
              <a:endParaRPr kumimoji="0" lang="fr-FR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  <a:p>
              <a:pPr marL="171450" marR="0" lvl="0" indent="-1714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000"/>
                <a:buFont typeface="Wingdings" panose="05000000000000000000" pitchFamily="2" charset="2"/>
                <a:buChar char="§"/>
                <a:tabLst>
                  <a:tab pos="457200" algn="l"/>
                </a:tabLst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Peut effectuer la planification d'opérations de maintenance ou d'installation d'équipements.</a:t>
              </a:r>
            </a:p>
          </p:txBody>
        </p:sp>
      </p:grpSp>
      <p:grpSp>
        <p:nvGrpSpPr>
          <p:cNvPr id="28" name="Groupe 27">
            <a:extLst>
              <a:ext uri="{FF2B5EF4-FFF2-40B4-BE49-F238E27FC236}">
                <a16:creationId xmlns:a16="http://schemas.microsoft.com/office/drawing/2014/main" id="{89F61184-5A42-2E73-4284-92FB373D7A42}"/>
              </a:ext>
            </a:extLst>
          </p:cNvPr>
          <p:cNvGrpSpPr/>
          <p:nvPr/>
        </p:nvGrpSpPr>
        <p:grpSpPr>
          <a:xfrm>
            <a:off x="179230" y="3453183"/>
            <a:ext cx="7330861" cy="1849869"/>
            <a:chOff x="210852" y="4378188"/>
            <a:chExt cx="7879408" cy="2025429"/>
          </a:xfrm>
        </p:grpSpPr>
        <p:sp>
          <p:nvSpPr>
            <p:cNvPr id="29" name="Rectangle : avec coins arrondis en diagonale 28">
              <a:extLst>
                <a:ext uri="{FF2B5EF4-FFF2-40B4-BE49-F238E27FC236}">
                  <a16:creationId xmlns:a16="http://schemas.microsoft.com/office/drawing/2014/main" id="{533D935E-0D5D-0534-F6BB-050585DBDDCD}"/>
                </a:ext>
              </a:extLst>
            </p:cNvPr>
            <p:cNvSpPr/>
            <p:nvPr/>
          </p:nvSpPr>
          <p:spPr>
            <a:xfrm>
              <a:off x="318402" y="4483240"/>
              <a:ext cx="6909224" cy="1920377"/>
            </a:xfrm>
            <a:prstGeom prst="round2DiagRect">
              <a:avLst/>
            </a:prstGeom>
            <a:solidFill>
              <a:srgbClr val="AEC2CE">
                <a:lumMod val="20000"/>
                <a:lumOff val="80000"/>
              </a:srgbClr>
            </a:solidFill>
            <a:ln w="25400" cap="rnd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itchFamily="2" charset="77"/>
                <a:ea typeface="+mn-ea"/>
                <a:cs typeface="+mn-cs"/>
              </a:endParaRPr>
            </a:p>
          </p:txBody>
        </p:sp>
        <p:sp>
          <p:nvSpPr>
            <p:cNvPr id="30" name="Titre 1">
              <a:extLst>
                <a:ext uri="{FF2B5EF4-FFF2-40B4-BE49-F238E27FC236}">
                  <a16:creationId xmlns:a16="http://schemas.microsoft.com/office/drawing/2014/main" id="{4AE70565-C55C-32EB-A5EC-33D85E94F896}"/>
                </a:ext>
              </a:extLst>
            </p:cNvPr>
            <p:cNvSpPr txBox="1">
              <a:spLocks/>
            </p:cNvSpPr>
            <p:nvPr/>
          </p:nvSpPr>
          <p:spPr>
            <a:xfrm>
              <a:off x="502607" y="4378188"/>
              <a:ext cx="7587653" cy="809052"/>
            </a:xfrm>
            <a:prstGeom prst="rect">
              <a:avLst/>
            </a:prstGeom>
          </p:spPr>
          <p:txBody>
            <a:bodyPr vert="horz" lIns="0" tIns="0" rIns="0" bIns="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2800" b="1" i="0" kern="1200">
                  <a:solidFill>
                    <a:schemeClr val="tx2"/>
                  </a:solidFill>
                  <a:latin typeface="Montserrat SemiBold" pitchFamily="2" charset="77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1E3764"/>
                  </a:solidFill>
                  <a:effectLst/>
                  <a:uLnTx/>
                  <a:uFillTx/>
                  <a:latin typeface="Montserrat SemiBold" pitchFamily="2" charset="77"/>
                  <a:ea typeface="+mj-ea"/>
                  <a:cs typeface="+mj-cs"/>
                </a:rPr>
                <a:t>EXEMPLES DE FORMATION </a:t>
              </a:r>
            </a:p>
          </p:txBody>
        </p:sp>
        <p:sp>
          <p:nvSpPr>
            <p:cNvPr id="31" name="Rectangle : avec coins arrondis en diagonale 30">
              <a:extLst>
                <a:ext uri="{FF2B5EF4-FFF2-40B4-BE49-F238E27FC236}">
                  <a16:creationId xmlns:a16="http://schemas.microsoft.com/office/drawing/2014/main" id="{3D6FE7E6-BE0A-9C8F-AC1A-61A5E222113B}"/>
                </a:ext>
              </a:extLst>
            </p:cNvPr>
            <p:cNvSpPr/>
            <p:nvPr/>
          </p:nvSpPr>
          <p:spPr>
            <a:xfrm>
              <a:off x="210852" y="4881880"/>
              <a:ext cx="7339549" cy="1459127"/>
            </a:xfrm>
            <a:prstGeom prst="round2DiagRect">
              <a:avLst/>
            </a:prstGeom>
            <a:noFill/>
            <a:ln w="25400" cap="rnd" cmpd="sng" algn="ctr">
              <a:noFill/>
              <a:prstDash val="sysDot"/>
              <a:miter lim="800000"/>
            </a:ln>
            <a:effectLst/>
          </p:spPr>
          <p:txBody>
            <a:bodyPr rtlCol="0" anchor="ctr"/>
            <a:lstStyle/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Bac pro Maintenance des Equipements Industriels (MEI)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BTS Maintenance des systèmes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BUT Génie Industriel et Maintenance (GIM)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CQP Technicien(e) de Maintenance Industrielle</a:t>
              </a:r>
            </a:p>
            <a:p>
              <a:pPr marL="285750" marR="0" lvl="0" indent="-28575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fr-FR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ontserrat" pitchFamily="2" charset="77"/>
                  <a:ea typeface="+mn-ea"/>
                  <a:cs typeface="+mn-cs"/>
                </a:rPr>
                <a:t>Titre pro technicien(ne) de maintenance (niveau bac)</a:t>
              </a:r>
            </a:p>
          </p:txBody>
        </p:sp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DA54AD25-A165-0C97-90C5-4159F0AB0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7200" y="2677071"/>
            <a:ext cx="6654800" cy="3171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53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19594E-A612-EE13-66AC-093FAE72C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203" y="6202830"/>
            <a:ext cx="1231499" cy="54259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0C05DEC-6360-0013-3B79-A8999E3F412B}"/>
              </a:ext>
            </a:extLst>
          </p:cNvPr>
          <p:cNvSpPr txBox="1"/>
          <p:nvPr/>
        </p:nvSpPr>
        <p:spPr>
          <a:xfrm>
            <a:off x="495717" y="420638"/>
            <a:ext cx="106172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Le Marché </a:t>
            </a:r>
            <a:r>
              <a:rPr lang="fr-FR" sz="2800" dirty="0">
                <a:solidFill>
                  <a:schemeClr val="bg1">
                    <a:lumMod val="65000"/>
                  </a:schemeClr>
                </a:solidFill>
                <a:latin typeface="Montserrat SemiBold" panose="00000700000000000000" pitchFamily="2" charset="0"/>
              </a:rPr>
              <a:t>du travail local </a:t>
            </a:r>
          </a:p>
          <a:p>
            <a:r>
              <a:rPr lang="fr-FR" i="1" dirty="0">
                <a:solidFill>
                  <a:schemeClr val="bg1">
                    <a:lumMod val="65000"/>
                  </a:schemeClr>
                </a:solidFill>
                <a:latin typeface="Montserrat SemiBold" panose="00000700000000000000" pitchFamily="2" charset="0"/>
              </a:rPr>
              <a:t>(hors cadres)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DE256C5-F177-607B-F531-DCE0197695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7597" y="71327"/>
            <a:ext cx="997105" cy="98687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79D98A2-B662-FE79-ADD4-DC07F1427B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4701" y="143057"/>
            <a:ext cx="800219" cy="80021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C828F5-1BE8-9B48-AA43-D50C515EE4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07596" y="62330"/>
            <a:ext cx="852469" cy="852469"/>
          </a:xfrm>
          <a:prstGeom prst="rect">
            <a:avLst/>
          </a:prstGeom>
        </p:spPr>
      </p:pic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ACFAAD0D-3C14-18D2-D8CF-C180B618ED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2643769"/>
              </p:ext>
            </p:extLst>
          </p:nvPr>
        </p:nvGraphicFramePr>
        <p:xfrm>
          <a:off x="631372" y="1289209"/>
          <a:ext cx="9764486" cy="5281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1685348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3319594E-A612-EE13-66AC-093FAE72C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3203" y="6202830"/>
            <a:ext cx="1231499" cy="54259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0C05DEC-6360-0013-3B79-A8999E3F412B}"/>
              </a:ext>
            </a:extLst>
          </p:cNvPr>
          <p:cNvSpPr txBox="1"/>
          <p:nvPr/>
        </p:nvSpPr>
        <p:spPr>
          <a:xfrm>
            <a:off x="495717" y="420638"/>
            <a:ext cx="1061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Accéder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rPr>
              <a:t>au marché local 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63221748-E05E-9AA8-2E20-A29332ADE82B}"/>
              </a:ext>
            </a:extLst>
          </p:cNvPr>
          <p:cNvGrpSpPr/>
          <p:nvPr/>
        </p:nvGrpSpPr>
        <p:grpSpPr>
          <a:xfrm>
            <a:off x="272143" y="943858"/>
            <a:ext cx="12736286" cy="5655651"/>
            <a:chOff x="272143" y="943858"/>
            <a:chExt cx="12736286" cy="5655651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7FD86432-7B1B-466A-D95F-2649D24B4C4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6946" y="5362248"/>
              <a:ext cx="2098107" cy="1237261"/>
            </a:xfrm>
            <a:prstGeom prst="rect">
              <a:avLst/>
            </a:prstGeom>
          </p:spPr>
        </p:pic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E3521B76-8B9E-401A-82EC-24ABB2F25A70}"/>
                </a:ext>
              </a:extLst>
            </p:cNvPr>
            <p:cNvSpPr txBox="1"/>
            <p:nvPr/>
          </p:nvSpPr>
          <p:spPr>
            <a:xfrm>
              <a:off x="272143" y="943858"/>
              <a:ext cx="12736286" cy="51324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fr-FR" sz="1200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 </a:t>
              </a:r>
              <a:endParaRPr lang="fr-FR" sz="12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342900" lvl="0" indent="-342900">
                <a:lnSpc>
                  <a:spcPct val="107000"/>
                </a:lnSpc>
                <a:buFont typeface="Wingdings" panose="05000000000000000000" pitchFamily="2" charset="2"/>
                <a:buChar char="ð"/>
              </a:pPr>
              <a:r>
                <a:rPr lang="fr-FR" sz="19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Le marché caché </a:t>
              </a: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est de plus en plus important : se déplacer, même sans offre publiée</a:t>
              </a:r>
            </a:p>
            <a:p>
              <a:pPr marL="342900" lvl="0" indent="-342900">
                <a:lnSpc>
                  <a:spcPct val="107000"/>
                </a:lnSpc>
                <a:buFont typeface="Wingdings" panose="05000000000000000000" pitchFamily="2" charset="2"/>
                <a:buChar char="ð"/>
              </a:pPr>
              <a:endParaRPr lang="fr-FR" sz="12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342900" lvl="0" indent="-342900">
                <a:lnSpc>
                  <a:spcPct val="107000"/>
                </a:lnSpc>
                <a:buFont typeface="Wingdings" panose="05000000000000000000" pitchFamily="2" charset="2"/>
                <a:buChar char="ð"/>
              </a:pPr>
              <a:r>
                <a:rPr lang="fr-FR" sz="19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Les évènements, les visites en entreprise, les jobdatings, les forums </a:t>
              </a:r>
            </a:p>
            <a:p>
              <a:pPr lvl="0">
                <a:lnSpc>
                  <a:spcPct val="107000"/>
                </a:lnSpc>
              </a:pPr>
              <a:r>
                <a:rPr lang="fr-FR" sz="20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	</a:t>
              </a: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…proposés par pôle emploi ou d’autres structures pour aller à la rencontre des entreprises</a:t>
              </a:r>
            </a:p>
            <a:p>
              <a:pPr lvl="0">
                <a:lnSpc>
                  <a:spcPct val="107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	et </a:t>
              </a:r>
            </a:p>
            <a:p>
              <a:pPr lvl="1">
                <a:lnSpc>
                  <a:spcPct val="107000"/>
                </a:lnSpc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	pour avoir connaissance de tout ce que pôle emploi propose, un seul </a:t>
              </a:r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site internet </a:t>
              </a:r>
            </a:p>
            <a:p>
              <a:pPr marL="742950" lvl="1" indent="-285750">
                <a:lnSpc>
                  <a:spcPct val="107000"/>
                </a:lnSpc>
                <a:buFont typeface="Wingdings" panose="05000000000000000000" pitchFamily="2" charset="2"/>
                <a:buChar char="ð"/>
              </a:pPr>
              <a:endParaRPr lang="fr-FR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342900" lvl="0" indent="-342900">
                <a:lnSpc>
                  <a:spcPct val="107000"/>
                </a:lnSpc>
                <a:buFont typeface="Wingdings" panose="05000000000000000000" pitchFamily="2" charset="2"/>
                <a:buChar char="ð"/>
              </a:pPr>
              <a:r>
                <a:rPr lang="fr-FR" sz="19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Une immersion professionnelle </a:t>
              </a: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pour découvrir le métier, l’entreprise ou encore préalablement à un recrutement</a:t>
              </a:r>
            </a:p>
            <a:p>
              <a:pPr marL="171450" lvl="0" indent="-171450">
                <a:lnSpc>
                  <a:spcPct val="107000"/>
                </a:lnSpc>
                <a:buFont typeface="Wingdings" panose="05000000000000000000" pitchFamily="2" charset="2"/>
                <a:buChar char="ð"/>
              </a:pPr>
              <a:endParaRPr lang="fr-FR" sz="20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Font typeface="Wingdings" panose="05000000000000000000" pitchFamily="2" charset="2"/>
                <a:buChar char="ð"/>
              </a:pPr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Une action de formation préalable à un recrutement </a:t>
              </a: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ou une </a:t>
              </a:r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préparation opérationnelle à l’emploi </a:t>
              </a:r>
            </a:p>
            <a:p>
              <a:pPr lvl="0">
                <a:lnSpc>
                  <a:spcPct val="107000"/>
                </a:lnSpc>
                <a:spcAft>
                  <a:spcPts val="800"/>
                </a:spcAft>
              </a:pP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	pour se former en 400h maximum avant de prendre un poste (formation financée par l’employeur et pôle emploi)</a:t>
              </a:r>
            </a:p>
            <a:p>
              <a:pPr marL="171450" indent="-171450">
                <a:buFont typeface="Wingdings" panose="05000000000000000000" pitchFamily="2" charset="2"/>
                <a:buChar char="ð"/>
              </a:pPr>
              <a:endParaRPr lang="fr-FR" sz="12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Font typeface="Wingdings" panose="05000000000000000000" pitchFamily="2" charset="2"/>
                <a:buChar char="ð"/>
              </a:pPr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Les offres en alternance </a:t>
              </a:r>
              <a:r>
                <a:rPr lang="fr-FR" sz="1200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pour l’accès à l’emploi qualifié</a:t>
              </a: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Font typeface="Wingdings" panose="05000000000000000000" pitchFamily="2" charset="2"/>
                <a:buChar char=""/>
              </a:pPr>
              <a:endParaRPr lang="fr-FR" sz="12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endParaRPr lang="fr-FR" sz="19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endParaRPr>
            </a:p>
            <a:p>
              <a:pPr marL="285750" indent="-285750">
                <a:lnSpc>
                  <a:spcPct val="107000"/>
                </a:lnSpc>
                <a:spcAft>
                  <a:spcPts val="800"/>
                </a:spcAft>
                <a:buFont typeface="Wingdings" panose="05000000000000000000" pitchFamily="2" charset="2"/>
                <a:buChar char=""/>
              </a:pPr>
              <a:r>
                <a:rPr lang="fr-FR" dirty="0">
                  <a:solidFill>
                    <a:schemeClr val="accent1">
                      <a:lumMod val="50000"/>
                    </a:schemeClr>
                  </a:solidFill>
                  <a:latin typeface="Montserrat SemiBold" panose="00000700000000000000" pitchFamily="2" charset="0"/>
                </a:rPr>
                <a:t> Le Contrat d’Engagement Jeunes</a:t>
              </a:r>
            </a:p>
          </p:txBody>
        </p: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4DD3E7E6-B056-DC5D-810B-D7D095FB78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616437" y="2188029"/>
              <a:ext cx="3110101" cy="954333"/>
            </a:xfrm>
            <a:prstGeom prst="rect">
              <a:avLst/>
            </a:prstGeom>
          </p:spPr>
        </p:pic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DF4F4288-E25E-8EE4-B499-DC701BE23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7986" y="149569"/>
            <a:ext cx="2596716" cy="794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228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5729EF96-C082-040F-783D-50C7A4F1CA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366" y="112579"/>
            <a:ext cx="2074341" cy="87083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965BFFF-DC4B-98A0-40B1-8A3B2F36EA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71" y="777965"/>
            <a:ext cx="4310315" cy="264496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6D6E3D9-61C0-7316-5EC6-62BDBC53A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3552" y="3522356"/>
            <a:ext cx="4873898" cy="273362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545E95E-5F63-3E38-5E79-E29CDD5FAD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8212" y="1767888"/>
            <a:ext cx="4798017" cy="332222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319594E-A612-EE13-66AC-093FAE72CE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13203" y="6202830"/>
            <a:ext cx="1231499" cy="542591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D0C05DEC-6360-0013-3B79-A8999E3F412B}"/>
              </a:ext>
            </a:extLst>
          </p:cNvPr>
          <p:cNvSpPr txBox="1"/>
          <p:nvPr/>
        </p:nvSpPr>
        <p:spPr>
          <a:xfrm>
            <a:off x="564728" y="191843"/>
            <a:ext cx="1061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Le Marché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rPr>
              <a:t>du travail : les cadres</a:t>
            </a:r>
          </a:p>
        </p:txBody>
      </p:sp>
    </p:spTree>
    <p:extLst>
      <p:ext uri="{BB962C8B-B14F-4D97-AF65-F5344CB8AC3E}">
        <p14:creationId xmlns:p14="http://schemas.microsoft.com/office/powerpoint/2010/main" val="105367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5DE7BC7-3E1F-E437-CB97-58423FFD88C7}"/>
              </a:ext>
            </a:extLst>
          </p:cNvPr>
          <p:cNvSpPr txBox="1"/>
          <p:nvPr/>
        </p:nvSpPr>
        <p:spPr>
          <a:xfrm>
            <a:off x="307975" y="306004"/>
            <a:ext cx="1061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Les Métiers </a:t>
            </a:r>
            <a:r>
              <a:rPr lang="fr-FR" sz="2800" dirty="0">
                <a:solidFill>
                  <a:schemeClr val="bg1">
                    <a:lumMod val="65000"/>
                  </a:schemeClr>
                </a:solidFill>
                <a:latin typeface="Montserrat SemiBold" panose="00000700000000000000" pitchFamily="2" charset="0"/>
              </a:rPr>
              <a:t>du soin et du social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228281-2F8A-C2BA-9D79-477CEC489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531" y="6162040"/>
            <a:ext cx="1231499" cy="54259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" y="1054833"/>
            <a:ext cx="12192000" cy="5688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800"/>
              </a:lnSpc>
            </a:pP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En 2040,  39% de la population bretonne aura plus de 60 ans, dont la moitié plus de 75 ans</a:t>
            </a:r>
          </a:p>
          <a:p>
            <a:pPr lvl="0" algn="ctr">
              <a:lnSpc>
                <a:spcPct val="107000"/>
              </a:lnSpc>
            </a:pP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Des besoins d’emploi en forte augmentation, sur les 30 années à venir, à domicile et en structure</a:t>
            </a: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fr-FR" sz="14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lvl="0" algn="ctr">
              <a:lnSpc>
                <a:spcPct val="107000"/>
              </a:lnSpc>
              <a:spcAft>
                <a:spcPts val="0"/>
              </a:spcAft>
            </a:pPr>
            <a:endParaRPr lang="fr-FR" sz="14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lvl="2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En Bretagne, entre mars 2022 et février 2023, </a:t>
            </a:r>
          </a:p>
          <a:p>
            <a:pPr lvl="2"/>
            <a:endParaRPr lang="fr-FR" sz="13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lvl="3"/>
            <a:r>
              <a:rPr lang="fr-FR" sz="1300" i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13 300 offres d’emploi dans les métiers de la santé enregistrées par Pôle emploi </a:t>
            </a:r>
          </a:p>
          <a:p>
            <a:pPr lvl="3"/>
            <a:r>
              <a:rPr lang="fr-FR" sz="1300" i="1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26 800 dans ceux des services à la personne et à la collectivité</a:t>
            </a:r>
          </a:p>
          <a:p>
            <a:pPr lvl="2"/>
            <a:endParaRPr lang="fr-FR" sz="13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lvl="2"/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Sur Redon, 25% des offres relèvent de ce secteur</a:t>
            </a:r>
          </a:p>
          <a:p>
            <a:pPr algn="ctr"/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 </a:t>
            </a:r>
          </a:p>
          <a:p>
            <a:pPr algn="ctr"/>
            <a:endParaRPr lang="fr-FR" sz="14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lvl="0" algn="ctr">
              <a:lnSpc>
                <a:spcPct val="200000"/>
              </a:lnSpc>
            </a:pPr>
            <a:r>
              <a:rPr lang="fr-FR" sz="17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 2030 en Bretagne, les perspectives de recrutement concernent des métiers déjà en tension aujourd’hui </a:t>
            </a:r>
          </a:p>
          <a:p>
            <a:pPr lvl="0" algn="ctr">
              <a:lnSpc>
                <a:spcPct val="200000"/>
              </a:lnSpc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Aide Soignant, Aide à domicile, Infirmier, Agent d’entretien </a:t>
            </a:r>
          </a:p>
          <a:p>
            <a:pPr lvl="0" algn="ctr">
              <a:lnSpc>
                <a:spcPts val="1800"/>
              </a:lnSpc>
              <a:spcAft>
                <a:spcPts val="1275"/>
              </a:spcAft>
            </a:pPr>
            <a:endParaRPr lang="fr-FR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lvl="0" algn="ctr">
              <a:lnSpc>
                <a:spcPts val="1800"/>
              </a:lnSpc>
              <a:spcAft>
                <a:spcPts val="1275"/>
              </a:spcAft>
            </a:pPr>
            <a:r>
              <a:rPr lang="fr-FR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	La Semaine nationale des métiers du soin et de l’accompagnement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 </a:t>
            </a:r>
          </a:p>
          <a:p>
            <a:pPr lvl="0" algn="ctr">
              <a:lnSpc>
                <a:spcPts val="1800"/>
              </a:lnSpc>
              <a:spcAft>
                <a:spcPts val="1275"/>
              </a:spcAft>
            </a:pPr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des jobs dating, </a:t>
            </a:r>
          </a:p>
          <a:p>
            <a:pPr lvl="0" algn="ctr">
              <a:lnSpc>
                <a:spcPts val="1800"/>
              </a:lnSpc>
              <a:spcAft>
                <a:spcPts val="1275"/>
              </a:spcAft>
            </a:pPr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des visites d’établissement, </a:t>
            </a:r>
          </a:p>
          <a:p>
            <a:pPr lvl="0" algn="ctr">
              <a:lnSpc>
                <a:spcPts val="1800"/>
              </a:lnSpc>
              <a:spcAft>
                <a:spcPts val="1275"/>
              </a:spcAft>
            </a:pPr>
            <a:r>
              <a:rPr lang="fr-FR" sz="13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des ateliers d’information sur les différents métiers</a:t>
            </a:r>
          </a:p>
        </p:txBody>
      </p:sp>
      <p:sp>
        <p:nvSpPr>
          <p:cNvPr id="7" name="AutoShape 2" descr="Vecteur gratuit des bénévoles aident les personnes âgées à faire leurs bag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id="{88611A1E-57E5-A9AB-C90D-8C3CF887945E}"/>
              </a:ext>
            </a:extLst>
          </p:cNvPr>
          <p:cNvGrpSpPr/>
          <p:nvPr/>
        </p:nvGrpSpPr>
        <p:grpSpPr>
          <a:xfrm>
            <a:off x="8327571" y="1723719"/>
            <a:ext cx="3556430" cy="1547849"/>
            <a:chOff x="8240485" y="1874436"/>
            <a:chExt cx="3556430" cy="1547849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46597" y="1874436"/>
              <a:ext cx="1850318" cy="123010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40485" y="2292263"/>
              <a:ext cx="1706111" cy="1130022"/>
            </a:xfrm>
            <a:prstGeom prst="rect">
              <a:avLst/>
            </a:prstGeom>
          </p:spPr>
        </p:pic>
      </p:grpSp>
      <p:pic>
        <p:nvPicPr>
          <p:cNvPr id="10" name="Imag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2916" y="27226"/>
            <a:ext cx="2275114" cy="77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81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5DE7BC7-3E1F-E437-CB97-58423FFD88C7}"/>
              </a:ext>
            </a:extLst>
          </p:cNvPr>
          <p:cNvSpPr txBox="1"/>
          <p:nvPr/>
        </p:nvSpPr>
        <p:spPr>
          <a:xfrm>
            <a:off x="395059" y="346125"/>
            <a:ext cx="1061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Les Métiers </a:t>
            </a:r>
            <a:r>
              <a:rPr lang="fr-FR" sz="2800" dirty="0">
                <a:solidFill>
                  <a:schemeClr val="bg1">
                    <a:lumMod val="65000"/>
                  </a:schemeClr>
                </a:solidFill>
                <a:latin typeface="Montserrat SemiBold" panose="00000700000000000000" pitchFamily="2" charset="0"/>
              </a:rPr>
              <a:t>du soin et du social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228281-2F8A-C2BA-9D79-477CEC489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6531" y="6162040"/>
            <a:ext cx="1231499" cy="542591"/>
          </a:xfrm>
          <a:prstGeom prst="rect">
            <a:avLst/>
          </a:prstGeom>
        </p:spPr>
      </p:pic>
      <p:sp>
        <p:nvSpPr>
          <p:cNvPr id="7" name="AutoShape 2" descr="Vecteur gratuit des bénévoles aident les personnes âgées à faire leurs bagag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2798" y="1"/>
            <a:ext cx="2548175" cy="87162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9A68732-E234-ADD2-A791-1F2EFF327692}"/>
              </a:ext>
            </a:extLst>
          </p:cNvPr>
          <p:cNvSpPr/>
          <p:nvPr/>
        </p:nvSpPr>
        <p:spPr>
          <a:xfrm>
            <a:off x="406553" y="1215469"/>
            <a:ext cx="10402389" cy="5833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Une offre de formation soutenue par les politiques publiques et déclinée en territoire</a:t>
            </a:r>
          </a:p>
          <a:p>
            <a:endParaRPr lang="fr-FR" sz="16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lvl="1"/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		Sur Redon </a:t>
            </a:r>
          </a:p>
          <a:p>
            <a:pPr lvl="1"/>
            <a:endParaRPr lang="fr-FR" sz="5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Aide soignant</a:t>
            </a:r>
          </a:p>
          <a:p>
            <a:pPr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Accompagnant Educatif et Social</a:t>
            </a:r>
          </a:p>
          <a:p>
            <a:pPr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Assistant de Vie aux Familles </a:t>
            </a:r>
          </a:p>
          <a:p>
            <a:pPr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Agent de Service Médico Social</a:t>
            </a:r>
          </a:p>
          <a:p>
            <a:pPr lvl="1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Accompagnant Educatif Petite Enfance</a:t>
            </a:r>
          </a:p>
          <a:p>
            <a:pPr>
              <a:lnSpc>
                <a:spcPts val="1800"/>
              </a:lnSpc>
              <a:spcAft>
                <a:spcPts val="1275"/>
              </a:spcAft>
            </a:pPr>
            <a:endParaRPr lang="fr-FR" sz="14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algn="ctr">
              <a:lnSpc>
                <a:spcPct val="200000"/>
              </a:lnSpc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Des passerelles possibles entre diplômes </a:t>
            </a:r>
          </a:p>
          <a:p>
            <a:pPr algn="ctr">
              <a:lnSpc>
                <a:spcPct val="200000"/>
              </a:lnSpc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avec des dispenses de modules, formations par blocs, des évolutions possibles </a:t>
            </a:r>
          </a:p>
          <a:p>
            <a:pPr lvl="6">
              <a:lnSpc>
                <a:spcPct val="200000"/>
              </a:lnSpc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Assistant de Vie Aux Familles     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sym typeface="Wingdings 3" panose="05040102010807070707" pitchFamily="18" charset="2"/>
              </a:rPr>
              <a:t>     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Aide Soignant</a:t>
            </a:r>
          </a:p>
          <a:p>
            <a:pPr lvl="6">
              <a:lnSpc>
                <a:spcPct val="200000"/>
              </a:lnSpc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Aide Soignant 		    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sym typeface="Wingdings 3" panose="05040102010807070707" pitchFamily="18" charset="2"/>
              </a:rPr>
              <a:t>     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Accompagnant Educatif et Social</a:t>
            </a:r>
          </a:p>
          <a:p>
            <a:pPr lvl="6">
              <a:lnSpc>
                <a:spcPct val="200000"/>
              </a:lnSpc>
            </a:pP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Aide Soignant 		    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sym typeface="Wingdings 3" panose="05040102010807070707" pitchFamily="18" charset="2"/>
              </a:rPr>
              <a:t>      </a:t>
            </a:r>
            <a:r>
              <a:rPr lang="fr-FR" sz="14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Infirmier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§"/>
            </a:pPr>
            <a:endParaRPr lang="fr-FR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ts val="1800"/>
              </a:lnSpc>
              <a:spcAft>
                <a:spcPts val="1275"/>
              </a:spcAft>
            </a:pPr>
            <a:endParaRPr lang="fr-FR" dirty="0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0CABE74-419E-9B75-2CD8-5D1EF8DFEE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747" y="2252764"/>
            <a:ext cx="2026920" cy="134550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4BEAA33-9E7E-759B-18E5-29090F2061FA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5995" y="2252764"/>
            <a:ext cx="2026920" cy="135191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99137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5DE7BC7-3E1F-E437-CB97-58423FFD88C7}"/>
              </a:ext>
            </a:extLst>
          </p:cNvPr>
          <p:cNvSpPr txBox="1"/>
          <p:nvPr/>
        </p:nvSpPr>
        <p:spPr>
          <a:xfrm>
            <a:off x="327326" y="425087"/>
            <a:ext cx="1061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Les Métiers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rPr>
              <a:t>de Bouche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228281-2F8A-C2BA-9D79-477CEC4890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6531" y="6162040"/>
            <a:ext cx="1231499" cy="542591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891BC02-D4ED-6F45-92BE-84544F8DDE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5048" y="18164"/>
            <a:ext cx="3596952" cy="120101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F1222BE-996E-4517-84F8-13A0ABAF6D4E}"/>
              </a:ext>
            </a:extLst>
          </p:cNvPr>
          <p:cNvSpPr txBox="1"/>
          <p:nvPr/>
        </p:nvSpPr>
        <p:spPr>
          <a:xfrm>
            <a:off x="959556" y="1795539"/>
            <a:ext cx="3488267" cy="12869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6516DAE5-0EFB-4DDC-B79C-129464CBFEE9}"/>
              </a:ext>
            </a:extLst>
          </p:cNvPr>
          <p:cNvSpPr txBox="1"/>
          <p:nvPr/>
        </p:nvSpPr>
        <p:spPr>
          <a:xfrm>
            <a:off x="166649" y="1541510"/>
            <a:ext cx="6515550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u="sng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rPr>
              <a:t>Compétences clés</a:t>
            </a:r>
          </a:p>
          <a:p>
            <a:endParaRPr lang="fr-FR" dirty="0"/>
          </a:p>
          <a:p>
            <a:pPr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Préparer les produits</a:t>
            </a:r>
          </a:p>
          <a:p>
            <a:pPr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Vendre et gérer la relation client</a:t>
            </a:r>
          </a:p>
          <a:p>
            <a:pPr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Informer sur le produit</a:t>
            </a:r>
          </a:p>
          <a:p>
            <a:pPr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Accueillir, conseiller le client</a:t>
            </a:r>
          </a:p>
          <a:p>
            <a:pPr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Entretenir le matériel, le poste et les outils de travail</a:t>
            </a:r>
          </a:p>
          <a:p>
            <a:pPr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Optimiser les stocks et gérer les déchets </a:t>
            </a:r>
          </a:p>
          <a:p>
            <a:r>
              <a:rPr lang="fr-FR" sz="16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     avec une logistique durable</a:t>
            </a:r>
          </a:p>
          <a:p>
            <a:pPr indent="-285750">
              <a:buFont typeface="Wingdings" panose="05000000000000000000" pitchFamily="2" charset="2"/>
              <a:buChar char="q"/>
            </a:pPr>
            <a:endParaRPr lang="fr-FR" sz="1600" dirty="0">
              <a:solidFill>
                <a:schemeClr val="accent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pPr indent="-285750">
              <a:buFont typeface="Wingdings" panose="05000000000000000000" pitchFamily="2" charset="2"/>
              <a:buChar char="q"/>
            </a:pPr>
            <a:r>
              <a:rPr lang="fr-FR" sz="16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</a:rPr>
              <a:t>Valoriser les invendus et les produits abîmés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F9DC3A88-9697-3C0B-C3E4-CE147A2D6736}"/>
              </a:ext>
            </a:extLst>
          </p:cNvPr>
          <p:cNvGrpSpPr/>
          <p:nvPr/>
        </p:nvGrpSpPr>
        <p:grpSpPr>
          <a:xfrm>
            <a:off x="6233426" y="1219180"/>
            <a:ext cx="5854604" cy="5171233"/>
            <a:chOff x="6233426" y="1219180"/>
            <a:chExt cx="5854604" cy="5171233"/>
          </a:xfrm>
        </p:grpSpPr>
        <p:graphicFrame>
          <p:nvGraphicFramePr>
            <p:cNvPr id="11" name="Diagramme 10">
              <a:extLst>
                <a:ext uri="{FF2B5EF4-FFF2-40B4-BE49-F238E27FC236}">
                  <a16:creationId xmlns:a16="http://schemas.microsoft.com/office/drawing/2014/main" id="{AEBCCF02-4358-4591-97EA-62499857CE5B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158103634"/>
                </p:ext>
              </p:extLst>
            </p:nvPr>
          </p:nvGraphicFramePr>
          <p:xfrm>
            <a:off x="6233426" y="1219180"/>
            <a:ext cx="5238853" cy="47688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8DED15C0-36C9-4AA7-A7D1-2CB47F4084C2}"/>
                </a:ext>
              </a:extLst>
            </p:cNvPr>
            <p:cNvSpPr txBox="1"/>
            <p:nvPr/>
          </p:nvSpPr>
          <p:spPr>
            <a:xfrm>
              <a:off x="6233426" y="6082636"/>
              <a:ext cx="47639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hlinkClick r:id="rId9"/>
                </a:rPr>
                <a:t>Sources Perspectives Commerce Pôle Emploi 04/2022</a:t>
              </a:r>
              <a:endParaRPr lang="fr-FR" sz="1400" dirty="0"/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DCC3125-F996-B89F-F050-3C66E80661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944526" y="1621546"/>
              <a:ext cx="1143504" cy="11932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65565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1D9DB39-B479-4DC5-B72F-319B81052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64" y="26458"/>
            <a:ext cx="10515600" cy="1325563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ea typeface="+mn-ea"/>
                <a:cs typeface="+mn-cs"/>
              </a:rPr>
              <a:t>Boucher :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ea typeface="+mn-ea"/>
                <a:cs typeface="+mn-cs"/>
              </a:rPr>
              <a:t>un métier d’artiste </a:t>
            </a:r>
          </a:p>
        </p:txBody>
      </p:sp>
      <p:pic>
        <p:nvPicPr>
          <p:cNvPr id="3" name="boucher">
            <a:hlinkClick r:id="" action="ppaction://media"/>
            <a:extLst>
              <a:ext uri="{FF2B5EF4-FFF2-40B4-BE49-F238E27FC236}">
                <a16:creationId xmlns:a16="http://schemas.microsoft.com/office/drawing/2014/main" id="{C9BF5441-3198-436A-A647-C549680D099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979" y="1027721"/>
            <a:ext cx="9792970" cy="550854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A20F18E6-EED8-412D-A018-F5FB47DF3927}"/>
              </a:ext>
            </a:extLst>
          </p:cNvPr>
          <p:cNvSpPr txBox="1"/>
          <p:nvPr/>
        </p:nvSpPr>
        <p:spPr>
          <a:xfrm>
            <a:off x="7653868" y="6536267"/>
            <a:ext cx="42446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>
                <a:hlinkClick r:id="rId5"/>
              </a:rPr>
              <a:t>Sources Interbev Ile-de-France</a:t>
            </a:r>
            <a:endParaRPr lang="fr-FR" sz="14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8CD4A28-56D3-4724-8BE8-D29D750AE5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88822" y="9870"/>
            <a:ext cx="2992158" cy="9990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5EC8269-46D8-1382-41AB-E15E094B2C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7806" y="1718138"/>
            <a:ext cx="7309226" cy="4127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706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1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E9AAD9F-6F22-4AE2-6338-922D9B0CFC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3DC67AC-589B-465F-8375-83B2CE47653E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B76105-9DEB-460A-6F94-B050A1FCDD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3918" y="1491670"/>
            <a:ext cx="9298282" cy="3533775"/>
          </a:xfrm>
        </p:spPr>
        <p:txBody>
          <a:bodyPr/>
          <a:lstStyle/>
          <a:p>
            <a:pPr marL="0" lvl="4" indent="0">
              <a:buNone/>
            </a:pPr>
            <a:r>
              <a:rPr lang="fr-FR" sz="2400" b="1" dirty="0">
                <a:solidFill>
                  <a:schemeClr val="tx1"/>
                </a:solidFill>
                <a:latin typeface="Montserrat SemiBold" panose="00000700000000000000" pitchFamily="2" charset="0"/>
              </a:rPr>
              <a:t>Un secteur dont les activités </a:t>
            </a:r>
            <a:r>
              <a:rPr lang="fr-FR" sz="2000" dirty="0">
                <a:solidFill>
                  <a:schemeClr val="tx1"/>
                </a:solidFill>
                <a:latin typeface="Montserrat SemiBold" panose="00000700000000000000" pitchFamily="2" charset="0"/>
              </a:rPr>
              <a:t>:</a:t>
            </a:r>
          </a:p>
          <a:p>
            <a:pPr lvl="4"/>
            <a:r>
              <a:rPr lang="fr-FR" sz="2000" dirty="0">
                <a:latin typeface="Montserrat SemiBold" panose="00000700000000000000" pitchFamily="2" charset="0"/>
              </a:rPr>
              <a:t>portent sur les besoins essentiels: restaurer, divertir et détendre </a:t>
            </a:r>
          </a:p>
          <a:p>
            <a:pPr lvl="4"/>
            <a:r>
              <a:rPr lang="fr-FR" sz="2000" dirty="0">
                <a:latin typeface="Montserrat SemiBold" panose="00000700000000000000" pitchFamily="2" charset="0"/>
              </a:rPr>
              <a:t>rassemblent une multitude d’entreprises et d’activités</a:t>
            </a:r>
          </a:p>
          <a:p>
            <a:pPr lvl="4"/>
            <a:r>
              <a:rPr lang="fr-FR" sz="2000" dirty="0">
                <a:latin typeface="Montserrat SemiBold" panose="00000700000000000000" pitchFamily="2" charset="0"/>
              </a:rPr>
              <a:t>représentent </a:t>
            </a:r>
            <a:r>
              <a:rPr lang="fr-FR" sz="2400" b="1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rPr>
              <a:t>80% </a:t>
            </a:r>
            <a:r>
              <a:rPr lang="fr-FR" sz="2000" b="1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</a:rPr>
              <a:t>des emplois du tourisme</a:t>
            </a:r>
            <a:endParaRPr lang="fr-FR" sz="1800" b="1" dirty="0">
              <a:solidFill>
                <a:schemeClr val="bg1">
                  <a:lumMod val="50000"/>
                </a:schemeClr>
              </a:solidFill>
              <a:latin typeface="Montserrat SemiBold" panose="00000700000000000000" pitchFamily="2" charset="0"/>
            </a:endParaRPr>
          </a:p>
          <a:p>
            <a:endParaRPr lang="fr-FR" dirty="0"/>
          </a:p>
        </p:txBody>
      </p:sp>
      <p:pic>
        <p:nvPicPr>
          <p:cNvPr id="8" name="Espace réservé pour une image  7" descr="Une image contenant intérieur, cuisine, mur, personne&#10;&#10;Description générée automatiquement">
            <a:extLst>
              <a:ext uri="{FF2B5EF4-FFF2-40B4-BE49-F238E27FC236}">
                <a16:creationId xmlns:a16="http://schemas.microsoft.com/office/drawing/2014/main" id="{844AF741-6023-A5D9-F0C4-50132798D6CD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7220" t="-1143" r="48212" b="285"/>
          <a:stretch/>
        </p:blipFill>
        <p:spPr>
          <a:xfrm>
            <a:off x="9130684" y="983629"/>
            <a:ext cx="3074633" cy="5020998"/>
          </a:xfrm>
        </p:spPr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2CDE059D-B921-989D-AA67-B1A13723A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624" y="483907"/>
            <a:ext cx="10825163" cy="960755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  <a:latin typeface="Montserrat SemiBold" panose="00000700000000000000" pitchFamily="2" charset="0"/>
                <a:ea typeface="+mn-ea"/>
                <a:cs typeface="+mn-cs"/>
              </a:rPr>
              <a:t>L’ADN des Métiers de la </a:t>
            </a:r>
            <a:r>
              <a:rPr lang="fr-FR" sz="2800" dirty="0">
                <a:solidFill>
                  <a:schemeClr val="bg1">
                    <a:lumMod val="50000"/>
                  </a:schemeClr>
                </a:solidFill>
                <a:latin typeface="Montserrat SemiBold" panose="00000700000000000000" pitchFamily="2" charset="0"/>
                <a:ea typeface="+mn-ea"/>
                <a:cs typeface="+mn-cs"/>
              </a:rPr>
              <a:t>Restauration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D06A35AA-3893-5D30-0000-5532EEE08A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rcRect l="2545" r="3276" b="1"/>
          <a:stretch/>
        </p:blipFill>
        <p:spPr>
          <a:xfrm>
            <a:off x="2383970" y="3669182"/>
            <a:ext cx="6226630" cy="30416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3461134-3550-CB87-787F-B80880C90A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5582" y="6309342"/>
            <a:ext cx="1231499" cy="54259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13A13AB-4135-8CFC-C985-04772916B2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1130" y="5896"/>
            <a:ext cx="2040870" cy="114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97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50C15620-6A2C-D362-E232-C1FA4281E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2413" y="1403640"/>
            <a:ext cx="9849799" cy="5170871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BA26E51-0C3F-5B08-13D2-42E6A1A5FF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2212" y="6291023"/>
            <a:ext cx="1249788" cy="56697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B3ABD4D-73FF-10FD-19CD-A0D7F03E78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14" y="102038"/>
            <a:ext cx="10008671" cy="104464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05FEA9E3-C756-E00E-2C7C-C3034A0157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4858" y="0"/>
            <a:ext cx="1857142" cy="1044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4852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B9217CC-57CA-2364-FD6A-201D813C0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454" y="85346"/>
            <a:ext cx="932769" cy="140829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27B9CCF-A758-C426-35BE-4AA2200BFBA9}"/>
              </a:ext>
            </a:extLst>
          </p:cNvPr>
          <p:cNvSpPr txBox="1"/>
          <p:nvPr/>
        </p:nvSpPr>
        <p:spPr>
          <a:xfrm>
            <a:off x="297949" y="550183"/>
            <a:ext cx="609442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L’EMPLOI INDUSTRIEL </a:t>
            </a:r>
            <a:r>
              <a:rPr lang="fr-FR" sz="2800" dirty="0">
                <a:solidFill>
                  <a:schemeClr val="bg1">
                    <a:lumMod val="65000"/>
                  </a:schemeClr>
                </a:solidFill>
              </a:rPr>
              <a:t>EN BRETAGNE</a:t>
            </a:r>
          </a:p>
          <a:p>
            <a:r>
              <a:rPr lang="fr-FR" i="1" dirty="0">
                <a:solidFill>
                  <a:schemeClr val="bg1">
                    <a:lumMod val="65000"/>
                  </a:schemeClr>
                </a:solidFill>
              </a:rPr>
              <a:t>(hors agro-alimentaire)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AE24B732-D944-8864-5C43-A4E1FB588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507" y="2265680"/>
            <a:ext cx="5447117" cy="4457819"/>
          </a:xfrm>
          <a:prstGeom prst="rect">
            <a:avLst/>
          </a:prstGeom>
        </p:spPr>
      </p:pic>
      <p:pic>
        <p:nvPicPr>
          <p:cNvPr id="1026" name="Image 13">
            <a:extLst>
              <a:ext uri="{FF2B5EF4-FFF2-40B4-BE49-F238E27FC236}">
                <a16:creationId xmlns:a16="http://schemas.microsoft.com/office/drawing/2014/main" id="{66B225FD-747D-38A8-B591-3F54A8415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77" y="1791935"/>
            <a:ext cx="5319650" cy="4352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C2EF1C5C-9A36-9031-0407-86C5A9B740EA}"/>
              </a:ext>
            </a:extLst>
          </p:cNvPr>
          <p:cNvSpPr txBox="1"/>
          <p:nvPr/>
        </p:nvSpPr>
        <p:spPr>
          <a:xfrm>
            <a:off x="7945120" y="1191230"/>
            <a:ext cx="3220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accent1">
                    <a:lumMod val="50000"/>
                  </a:schemeClr>
                </a:solidFill>
              </a:rPr>
              <a:t>Les secteurs</a:t>
            </a:r>
          </a:p>
        </p:txBody>
      </p:sp>
    </p:spTree>
    <p:extLst>
      <p:ext uri="{BB962C8B-B14F-4D97-AF65-F5344CB8AC3E}">
        <p14:creationId xmlns:p14="http://schemas.microsoft.com/office/powerpoint/2010/main" val="175560635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PEC">
  <a:themeElements>
    <a:clrScheme name="APEC PPT">
      <a:dk1>
        <a:srgbClr val="232558"/>
      </a:dk1>
      <a:lt1>
        <a:sysClr val="window" lastClr="FFFFFF"/>
      </a:lt1>
      <a:dk2>
        <a:srgbClr val="232558"/>
      </a:dk2>
      <a:lt2>
        <a:srgbClr val="FDC300"/>
      </a:lt2>
      <a:accent1>
        <a:srgbClr val="0089FF"/>
      </a:accent1>
      <a:accent2>
        <a:srgbClr val="00B6E7"/>
      </a:accent2>
      <a:accent3>
        <a:srgbClr val="FF4365"/>
      </a:accent3>
      <a:accent4>
        <a:srgbClr val="00D553"/>
      </a:accent4>
      <a:accent5>
        <a:srgbClr val="FF531F"/>
      </a:accent5>
      <a:accent6>
        <a:srgbClr val="232558"/>
      </a:accent6>
      <a:hlink>
        <a:srgbClr val="232558"/>
      </a:hlink>
      <a:folHlink>
        <a:srgbClr val="232558"/>
      </a:folHlink>
    </a:clrScheme>
    <a:fontScheme name="APEC PPT">
      <a:majorFont>
        <a:latin typeface="Century Gothic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1402</TotalTime>
  <Words>878</Words>
  <Application>Microsoft Office PowerPoint</Application>
  <PresentationFormat>Grand écran</PresentationFormat>
  <Paragraphs>126</Paragraphs>
  <Slides>13</Slides>
  <Notes>4</Notes>
  <HiddenSlides>0</HiddenSlides>
  <MMClips>2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13</vt:i4>
      </vt:variant>
    </vt:vector>
  </HeadingPairs>
  <TitlesOfParts>
    <vt:vector size="23" baseType="lpstr">
      <vt:lpstr>Arial</vt:lpstr>
      <vt:lpstr>Calibri</vt:lpstr>
      <vt:lpstr>Calibri Light</vt:lpstr>
      <vt:lpstr>Century Gothic</vt:lpstr>
      <vt:lpstr>Montserrat</vt:lpstr>
      <vt:lpstr>Montserrat SemiBold</vt:lpstr>
      <vt:lpstr>Wingdings</vt:lpstr>
      <vt:lpstr>Wingdings 3</vt:lpstr>
      <vt:lpstr>Thème Office</vt:lpstr>
      <vt:lpstr>APEC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Boucher : un métier d’artiste </vt:lpstr>
      <vt:lpstr>L’ADN des Métiers de la Restauration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Karine SIMON</dc:creator>
  <cp:lastModifiedBy>Karine Simon</cp:lastModifiedBy>
  <cp:revision>21</cp:revision>
  <dcterms:created xsi:type="dcterms:W3CDTF">2023-04-14T10:07:25Z</dcterms:created>
  <dcterms:modified xsi:type="dcterms:W3CDTF">2023-05-23T12:44:26Z</dcterms:modified>
</cp:coreProperties>
</file>