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9" r:id="rId4"/>
    <p:sldId id="276" r:id="rId5"/>
    <p:sldId id="269" r:id="rId6"/>
    <p:sldId id="277" r:id="rId7"/>
    <p:sldId id="278" r:id="rId8"/>
    <p:sldId id="270" r:id="rId9"/>
    <p:sldId id="262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CREATION/CLIENTS%20CREATION/France%20compe&#769;tences/_2021/Maquettes_Nouvelle%20charte/&#8226;%20PPT/Imports/visuel_couv.jpg" TargetMode="External"/><Relationship Id="rId7" Type="http://schemas.openxmlformats.org/officeDocument/2006/relationships/image" Target="../media/image5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03174D-C59E-2941-134B-7D79AE74F9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D643B1D-CAB3-901E-580D-5518F9548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E147109-61A7-FA2A-96E1-1D6FA46BF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200F-17C8-440A-9A20-9B5B9B2A27CC}" type="datetimeFigureOut">
              <a:rPr lang="fr-FR" smtClean="0"/>
              <a:t>12/05/2023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B78A39D-E242-B0EF-594B-308D8BB2E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5B2688-F5D3-3365-25B4-A13FFEE1B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F3B94-6846-450B-BE66-7E855B49BB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3626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037204-A732-19CA-724A-6BD54D646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7F05102-0748-32D8-7C40-4A28EFF5F9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BD155B0-B467-BBB0-C4A6-BC18BFB5C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200F-17C8-440A-9A20-9B5B9B2A27CC}" type="datetimeFigureOut">
              <a:rPr lang="fr-FR" smtClean="0"/>
              <a:t>12/05/2023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64F4984-78C6-1D56-3E52-08F9161A1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D426318-922C-5671-2DD9-D20886569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F3B94-6846-450B-BE66-7E855B49BB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5704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4B22173-4465-E951-7B10-8944D99FE4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01DD97A-7631-9D77-1F24-F08D1F9ED7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D560912-0776-3B0F-E935-8C346F0AC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200F-17C8-440A-9A20-9B5B9B2A27CC}" type="datetimeFigureOut">
              <a:rPr lang="fr-FR" smtClean="0"/>
              <a:t>12/05/2023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8242F51-AB89-E883-CA9B-1BCB65633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F3DBA58-52A4-EDDB-29C6-AEFECD5C3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F3B94-6846-450B-BE66-7E855B49BB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7745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4D0F67C-5E5A-D149-B1F4-537548EBA4FF}"/>
              </a:ext>
            </a:extLst>
          </p:cNvPr>
          <p:cNvSpPr/>
          <p:nvPr userDrawn="1"/>
        </p:nvSpPr>
        <p:spPr>
          <a:xfrm>
            <a:off x="433633" y="1018560"/>
            <a:ext cx="4732255" cy="488300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2FAC16B-886D-4F49-A67E-C97E662993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0" r="1430"/>
          <a:stretch>
            <a:fillRect/>
          </a:stretch>
        </p:blipFill>
        <p:spPr>
          <a:xfrm>
            <a:off x="5165888" y="1018560"/>
            <a:ext cx="7026112" cy="488300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81AF5CE-4B8A-0848-9C18-62AE3896C61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04" y="32658"/>
            <a:ext cx="1067813" cy="967048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326D6766-A4BF-1D40-A5BD-2DC9AF3B85D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464" y="1530962"/>
            <a:ext cx="1017373" cy="1017373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71D3316-73D7-EB4D-849A-D9CFA5CF56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773" y="1570718"/>
            <a:ext cx="4256408" cy="3449637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D41AB662-2EC1-B941-8D96-483D95745E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2773" y="5381285"/>
            <a:ext cx="2498544" cy="33577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800" b="0" i="0" baseline="0">
                <a:solidFill>
                  <a:schemeClr val="accent2"/>
                </a:solidFill>
                <a:effectLst/>
                <a:latin typeface="+mn-lt"/>
              </a:defRPr>
            </a:lvl1pPr>
          </a:lstStyle>
          <a:p>
            <a:pPr lvl="0"/>
            <a:r>
              <a:rPr lang="fr-FR" err="1"/>
              <a:t>www.mon-cep.org</a:t>
            </a:r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A91E38D8-F411-C548-9D9C-15384F6A512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337" y="91427"/>
            <a:ext cx="2210947" cy="900335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25711A5C-10C8-A242-A9E1-0595D1D89A5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769" y="5980769"/>
            <a:ext cx="2981502" cy="801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8727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035B33-2024-5743-B1B0-1BBAB7D77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8504583" cy="1154529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86380C5-7AAD-7343-8C57-4B5553E0A1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23222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B6FE97E-E6BA-B44C-A4E3-3161759284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8514" y="6257086"/>
            <a:ext cx="3337381" cy="365125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chemeClr val="accent2"/>
                </a:solidFill>
              </a:defRPr>
            </a:lvl1pPr>
          </a:lstStyle>
          <a:p>
            <a:fld id="{5AB5BA1F-D60D-1C44-BFB9-F6257914285B}" type="datetime2">
              <a:rPr lang="fr-FR" smtClean="0"/>
              <a:pPr/>
              <a:t>vendredi 12 mai 2023</a:t>
            </a:fld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93252EC-DA9E-D84F-80EA-E9BD9B0DC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87938" y="6356350"/>
            <a:ext cx="2027756" cy="365125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chemeClr val="accent2"/>
                </a:solidFill>
              </a:defRPr>
            </a:lvl1pPr>
          </a:lstStyle>
          <a:p>
            <a:fld id="{F2BD04F6-564F-6047-A701-46FB7576828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44EAB3-DA5E-7A4B-BAE3-CDD188E50F8B}"/>
              </a:ext>
            </a:extLst>
          </p:cNvPr>
          <p:cNvSpPr/>
          <p:nvPr userDrawn="1"/>
        </p:nvSpPr>
        <p:spPr>
          <a:xfrm>
            <a:off x="0" y="0"/>
            <a:ext cx="532383" cy="68580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25AB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" name="Straight Connector 7">
            <a:extLst>
              <a:ext uri="{FF2B5EF4-FFF2-40B4-BE49-F238E27FC236}">
                <a16:creationId xmlns:a16="http://schemas.microsoft.com/office/drawing/2014/main" id="{D1A88306-8372-6648-A7FC-9CDA7EF3329F}"/>
              </a:ext>
            </a:extLst>
          </p:cNvPr>
          <p:cNvCxnSpPr>
            <a:cxnSpLocks/>
          </p:cNvCxnSpPr>
          <p:nvPr userDrawn="1"/>
        </p:nvCxnSpPr>
        <p:spPr>
          <a:xfrm>
            <a:off x="688157" y="6522234"/>
            <a:ext cx="4399781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8">
            <a:extLst>
              <a:ext uri="{FF2B5EF4-FFF2-40B4-BE49-F238E27FC236}">
                <a16:creationId xmlns:a16="http://schemas.microsoft.com/office/drawing/2014/main" id="{EEFEE9A3-2915-E94A-90BE-0E6B4887C6DE}"/>
              </a:ext>
            </a:extLst>
          </p:cNvPr>
          <p:cNvCxnSpPr>
            <a:cxnSpLocks/>
          </p:cNvCxnSpPr>
          <p:nvPr userDrawn="1"/>
        </p:nvCxnSpPr>
        <p:spPr>
          <a:xfrm>
            <a:off x="7115694" y="6522235"/>
            <a:ext cx="1715389" cy="1088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 15">
            <a:extLst>
              <a:ext uri="{FF2B5EF4-FFF2-40B4-BE49-F238E27FC236}">
                <a16:creationId xmlns:a16="http://schemas.microsoft.com/office/drawing/2014/main" id="{8B5B2FC6-E80E-E740-9082-979C26DB48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665" y="6192206"/>
            <a:ext cx="2475920" cy="665794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B16FB307-78F0-1C47-BEC0-0B6E02BAC86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260" y="363056"/>
            <a:ext cx="2210947" cy="90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919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8A01F5-2C37-7346-B204-B714E97A2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7D75289-E059-99F4-A4F6-EDCE017773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18A9E3-C929-F816-8D16-1514A6016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200F-17C8-440A-9A20-9B5B9B2A27CC}" type="datetimeFigureOut">
              <a:rPr lang="fr-FR" smtClean="0"/>
              <a:t>12/05/2023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3636F56-3322-FD7F-15DB-618D3A185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C00618D-3041-C0F3-CAAE-9F07F0DFB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F3B94-6846-450B-BE66-7E855B49BB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9555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AA331C-5FBE-1941-B803-CB6479A55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B49652A-F7FC-5C58-630B-295C4329AC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18CB08A-DD37-72EC-E832-1BF66BDCB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200F-17C8-440A-9A20-9B5B9B2A27CC}" type="datetimeFigureOut">
              <a:rPr lang="fr-FR" smtClean="0"/>
              <a:t>12/05/2023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8E8B53D-AA39-CA81-102E-8AC4B5E4F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14D02CB-7E29-3679-7484-73EC94747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F3B94-6846-450B-BE66-7E855B49BB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7512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0F0016-10B8-8587-2165-1D9947E32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1E533F1-1C9F-F100-3C4D-4398F44488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62097BD-8EAF-981A-A503-400A06C8FA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6ECB3A0-6569-7954-D555-2EB5E8822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200F-17C8-440A-9A20-9B5B9B2A27CC}" type="datetimeFigureOut">
              <a:rPr lang="fr-FR" smtClean="0"/>
              <a:t>12/05/2023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097BB2E-5C72-9E8D-74D9-3CFDA1802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C27A1A6-2271-778F-061C-F39754FE3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F3B94-6846-450B-BE66-7E855B49BB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951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405FB2-D35E-7D85-7038-DB584CBC7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70EE416-5DEA-8B39-6EF6-4ACE4662B3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9F6932B-A674-3DFB-6722-BC43310E20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3DB82F6-45D0-B565-ACFD-835BD21E25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8189139-B5D1-2BA6-65BB-029703EE29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517F687-8711-79A3-2D2D-6235CB91A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200F-17C8-440A-9A20-9B5B9B2A27CC}" type="datetimeFigureOut">
              <a:rPr lang="fr-FR" smtClean="0"/>
              <a:t>12/05/2023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31ECF48-6D52-C41A-C18F-4A6EEC91D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35F68CC-CCCA-B88E-4DA3-694A6F556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F3B94-6846-450B-BE66-7E855B49BB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6129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EB03F6-D040-35BE-34B1-3071505AB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529BE07-3239-F3BA-B79B-A4C7A0603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200F-17C8-440A-9A20-9B5B9B2A27CC}" type="datetimeFigureOut">
              <a:rPr lang="fr-FR" smtClean="0"/>
              <a:t>12/05/2023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80C773-5492-D62D-1466-092949F31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2501949-829B-6872-FCC4-19A230B79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F3B94-6846-450B-BE66-7E855B49BB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9629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3C3D745-E6C2-0A76-626C-5C3D2B7D2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200F-17C8-440A-9A20-9B5B9B2A27CC}" type="datetimeFigureOut">
              <a:rPr lang="fr-FR" smtClean="0"/>
              <a:t>12/05/2023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31EE794-CD78-1AE8-40EC-84DEA2DB0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76FACDF-AC9D-364A-1E96-B99EC1F18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F3B94-6846-450B-BE66-7E855B49BB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6729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92E1A8-089D-665C-D734-005AF8E67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B349291-338B-42A9-891D-8052983EA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D7E076B-11C1-FD91-28EA-547F35673C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FA788F8-5B69-FE0E-D904-59673A596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200F-17C8-440A-9A20-9B5B9B2A27CC}" type="datetimeFigureOut">
              <a:rPr lang="fr-FR" smtClean="0"/>
              <a:t>12/05/2023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D486F78-6AF3-6265-4844-F8FA03E27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3105B6E-4E13-9309-0898-D43DEC2DC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F3B94-6846-450B-BE66-7E855B49BB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2502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0F37DE-CCF2-E2B7-6EA1-82D3E7331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D4B2291-60CD-D900-F32B-801B0A18BF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DF01198-8A3F-5E96-D026-241DF93D6A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DC921CD-EA79-9549-52A4-1ED68C9D6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200F-17C8-440A-9A20-9B5B9B2A27CC}" type="datetimeFigureOut">
              <a:rPr lang="fr-FR" smtClean="0"/>
              <a:t>12/05/2023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277FD0B-EF67-5C41-427E-7E8DD6960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94BE2CE-A911-3D48-C9A2-85651236D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F3B94-6846-450B-BE66-7E855B49BB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9622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B62A31F-8F5E-68F3-024B-7AD0D0EC0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41DAEB8-72F8-13CF-710D-7BBD4733BF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1EB1111-FFD6-9D96-68A3-6E2EA84474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7200F-17C8-440A-9A20-9B5B9B2A27CC}" type="datetimeFigureOut">
              <a:rPr lang="fr-FR" smtClean="0"/>
              <a:t>12/05/2023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2E789CB-F340-ECD6-0235-8EA8114B6A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6D10655-A031-9BDA-D41D-5890C0434E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F3B94-6846-450B-BE66-7E855B49BB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1549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sv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yEdb-zwXk4A?feature=oembed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cfEUW-CgARQ?feature=oembed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png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37EA861C-1872-2845-9F78-D0FEEC6E58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8971" y="1254034"/>
            <a:ext cx="4590210" cy="2812869"/>
          </a:xfrm>
        </p:spPr>
        <p:txBody>
          <a:bodyPr>
            <a:normAutofit fontScale="90000"/>
          </a:bodyPr>
          <a:lstStyle/>
          <a:p>
            <a:pPr algn="ctr"/>
            <a:br>
              <a:rPr lang="fr-FR" dirty="0"/>
            </a:br>
            <a:r>
              <a:rPr lang="fr-FR" dirty="0"/>
              <a:t>Présentation du CEP</a:t>
            </a:r>
            <a:br>
              <a:rPr lang="fr-FR" dirty="0"/>
            </a:br>
            <a:br>
              <a:rPr lang="fr-FR" dirty="0"/>
            </a:br>
            <a:r>
              <a:rPr lang="fr-FR" dirty="0"/>
              <a:t>Bretagne</a:t>
            </a: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r>
              <a:rPr lang="fr-FR" sz="2200" dirty="0"/>
              <a:t>www.mon-cep.org</a:t>
            </a:r>
          </a:p>
        </p:txBody>
      </p:sp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6785D493-9947-C4A8-7ADC-AD891932E47B}"/>
              </a:ext>
            </a:extLst>
          </p:cNvPr>
          <p:cNvSpPr txBox="1">
            <a:spLocks/>
          </p:cNvSpPr>
          <p:nvPr/>
        </p:nvSpPr>
        <p:spPr>
          <a:xfrm>
            <a:off x="3400490" y="6571463"/>
            <a:ext cx="3337381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B5BA1F-D60D-1C44-BFB9-F6257914285B}" type="datetime2">
              <a:rPr lang="fr-FR" sz="800">
                <a:solidFill>
                  <a:schemeClr val="accent2"/>
                </a:solidFill>
              </a:rPr>
              <a:pPr/>
              <a:t>vendredi 12 mai 2023</a:t>
            </a:fld>
            <a:endParaRPr lang="fr-FR" sz="800" dirty="0">
              <a:solidFill>
                <a:schemeClr val="accent2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11DB247-A4CA-4E74-7066-10C5EEEAE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4608" y="6284926"/>
            <a:ext cx="658425" cy="57307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8D60171-AD31-23A5-946C-0FAA0EB5F4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36154"/>
            <a:ext cx="2548349" cy="62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594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C8AD97-62E6-DD45-8A57-AFF421530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282" y="362102"/>
            <a:ext cx="8504583" cy="1154529"/>
          </a:xfrm>
        </p:spPr>
        <p:txBody>
          <a:bodyPr>
            <a:normAutofit/>
          </a:bodyPr>
          <a:lstStyle/>
          <a:p>
            <a:r>
              <a:rPr lang="fr-FR" dirty="0"/>
              <a:t>Le CEP, c’est quoi ?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36096E7-3D7A-D741-B514-B228F5D44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D04F6-564F-6047-A701-46FB75768287}" type="slidenum">
              <a:rPr lang="fr-FR" sz="800" b="0" smtClean="0"/>
              <a:pPr/>
              <a:t>2</a:t>
            </a:fld>
            <a:endParaRPr lang="fr-FR" sz="800" b="0" dirty="0"/>
          </a:p>
        </p:txBody>
      </p:sp>
      <p:sp>
        <p:nvSpPr>
          <p:cNvPr id="8" name="Google Shape;150;p8">
            <a:extLst>
              <a:ext uri="{FF2B5EF4-FFF2-40B4-BE49-F238E27FC236}">
                <a16:creationId xmlns:a16="http://schemas.microsoft.com/office/drawing/2014/main" id="{63E25FF9-DBDE-490A-B93D-4F60AE459859}"/>
              </a:ext>
            </a:extLst>
          </p:cNvPr>
          <p:cNvSpPr txBox="1">
            <a:spLocks/>
          </p:cNvSpPr>
          <p:nvPr/>
        </p:nvSpPr>
        <p:spPr>
          <a:xfrm>
            <a:off x="562282" y="2205140"/>
            <a:ext cx="5392278" cy="2941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rgbClr val="1B3F92"/>
              </a:buClr>
              <a:buSzPts val="2000"/>
              <a:buFont typeface="Arial" panose="020B0604020202020204" pitchFamily="34" charset="0"/>
              <a:buNone/>
            </a:pPr>
            <a:r>
              <a:rPr lang="fr-FR" sz="2000" dirty="0">
                <a:solidFill>
                  <a:srgbClr val="040090"/>
                </a:solidFill>
                <a:latin typeface="Arial Narrow" panose="020B0606020202030204" pitchFamily="34" charset="0"/>
                <a:ea typeface="Arial"/>
                <a:cs typeface="Arial"/>
                <a:sym typeface="Arial"/>
              </a:rPr>
              <a:t>Le </a:t>
            </a:r>
            <a:r>
              <a:rPr lang="fr-FR" sz="2000" b="1" dirty="0">
                <a:solidFill>
                  <a:srgbClr val="040090"/>
                </a:solidFill>
                <a:latin typeface="Arial Narrow" panose="020B0606020202030204" pitchFamily="34" charset="0"/>
              </a:rPr>
              <a:t>C</a:t>
            </a:r>
            <a:r>
              <a:rPr lang="fr-FR" sz="2000" b="1" dirty="0">
                <a:solidFill>
                  <a:srgbClr val="040090"/>
                </a:solidFill>
                <a:latin typeface="Arial Narrow" panose="020B0606020202030204" pitchFamily="34" charset="0"/>
                <a:ea typeface="Arial"/>
                <a:cs typeface="Arial"/>
                <a:sym typeface="Arial"/>
              </a:rPr>
              <a:t>onseil en évolution professionnelle </a:t>
            </a:r>
            <a:r>
              <a:rPr lang="fr-FR" sz="2000" dirty="0">
                <a:solidFill>
                  <a:srgbClr val="040090"/>
                </a:solidFill>
                <a:latin typeface="Arial Narrow" panose="020B0606020202030204" pitchFamily="34" charset="0"/>
                <a:ea typeface="Arial"/>
                <a:cs typeface="Arial"/>
                <a:sym typeface="Arial"/>
              </a:rPr>
              <a:t>constitue un processus d’appui </a:t>
            </a:r>
          </a:p>
          <a:p>
            <a:pPr marL="0" indent="0">
              <a:spcBef>
                <a:spcPts val="0"/>
              </a:spcBef>
              <a:buClr>
                <a:srgbClr val="1B3F92"/>
              </a:buClr>
              <a:buSzPts val="2000"/>
              <a:buFont typeface="Arial" panose="020B0604020202020204" pitchFamily="34" charset="0"/>
              <a:buNone/>
            </a:pPr>
            <a:r>
              <a:rPr lang="fr-FR" sz="2000" dirty="0">
                <a:solidFill>
                  <a:srgbClr val="040090"/>
                </a:solidFill>
                <a:latin typeface="Arial Narrow" panose="020B0606020202030204" pitchFamily="34" charset="0"/>
                <a:ea typeface="Arial"/>
                <a:cs typeface="Arial"/>
                <a:sym typeface="Arial"/>
              </a:rPr>
              <a:t>à tous </a:t>
            </a:r>
            <a:r>
              <a:rPr lang="fr-FR" sz="2000" b="1" dirty="0">
                <a:solidFill>
                  <a:srgbClr val="040090"/>
                </a:solidFill>
                <a:latin typeface="Arial Narrow" panose="020B0606020202030204" pitchFamily="34" charset="0"/>
                <a:ea typeface="Arial"/>
                <a:cs typeface="Arial"/>
                <a:sym typeface="Arial"/>
              </a:rPr>
              <a:t>salariés et indépendants </a:t>
            </a:r>
          </a:p>
          <a:p>
            <a:pPr marL="0" indent="0">
              <a:spcBef>
                <a:spcPts val="0"/>
              </a:spcBef>
              <a:buClr>
                <a:srgbClr val="1B3F92"/>
              </a:buClr>
              <a:buSzPts val="2000"/>
              <a:buFont typeface="Arial" panose="020B0604020202020204" pitchFamily="34" charset="0"/>
              <a:buNone/>
            </a:pPr>
            <a:r>
              <a:rPr lang="fr-FR" sz="2000" dirty="0">
                <a:solidFill>
                  <a:srgbClr val="040090"/>
                </a:solidFill>
                <a:latin typeface="Arial Narrow" panose="020B0606020202030204" pitchFamily="34" charset="0"/>
                <a:ea typeface="Arial"/>
                <a:cs typeface="Arial"/>
                <a:sym typeface="Arial"/>
              </a:rPr>
              <a:t>pour </a:t>
            </a:r>
            <a:r>
              <a:rPr lang="fr-FR" sz="2000" b="1" dirty="0">
                <a:solidFill>
                  <a:srgbClr val="040090"/>
                </a:solidFill>
                <a:latin typeface="Arial Narrow" panose="020B0606020202030204" pitchFamily="34" charset="0"/>
                <a:ea typeface="Arial"/>
                <a:cs typeface="Arial"/>
                <a:sym typeface="Arial"/>
              </a:rPr>
              <a:t>faire le point sur sa situation professionnelle</a:t>
            </a:r>
            <a:r>
              <a:rPr lang="fr-FR" sz="2000" dirty="0">
                <a:solidFill>
                  <a:srgbClr val="040090"/>
                </a:solidFill>
                <a:latin typeface="Arial Narrow" panose="020B0606020202030204" pitchFamily="34" charset="0"/>
                <a:ea typeface="Arial"/>
                <a:cs typeface="Arial"/>
                <a:sym typeface="Arial"/>
              </a:rPr>
              <a:t>, et, le cas échéant, élaborer, formaliser et mettre en œuvre une </a:t>
            </a:r>
            <a:r>
              <a:rPr lang="fr-FR" sz="2000" b="1" dirty="0">
                <a:solidFill>
                  <a:srgbClr val="040090"/>
                </a:solidFill>
                <a:latin typeface="Arial Narrow" panose="020B0606020202030204" pitchFamily="34" charset="0"/>
                <a:ea typeface="Arial"/>
                <a:cs typeface="Arial"/>
                <a:sym typeface="Arial"/>
              </a:rPr>
              <a:t>stratégie visant l’évolution professionnelle</a:t>
            </a:r>
            <a:r>
              <a:rPr lang="fr-FR" sz="2000" dirty="0">
                <a:solidFill>
                  <a:srgbClr val="040090"/>
                </a:solidFill>
                <a:latin typeface="Arial Narrow" panose="020B0606020202030204" pitchFamily="34" charset="0"/>
                <a:ea typeface="Arial"/>
                <a:cs typeface="Arial"/>
                <a:sym typeface="Arial"/>
              </a:rPr>
              <a:t>.</a:t>
            </a:r>
            <a:endParaRPr lang="fr-FR" dirty="0">
              <a:solidFill>
                <a:srgbClr val="040090"/>
              </a:solidFill>
              <a:latin typeface="Arial Narrow" panose="020B0606020202030204" pitchFamily="34" charset="0"/>
            </a:endParaRPr>
          </a:p>
          <a:p>
            <a:pPr marL="0" indent="0">
              <a:buClr>
                <a:srgbClr val="1B3F92"/>
              </a:buClr>
              <a:buSzPts val="2800"/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9" name="Google Shape;151;p8">
            <a:extLst>
              <a:ext uri="{FF2B5EF4-FFF2-40B4-BE49-F238E27FC236}">
                <a16:creationId xmlns:a16="http://schemas.microsoft.com/office/drawing/2014/main" id="{EF0A2CB1-A51F-4996-9E76-FAB19FED64B9}"/>
              </a:ext>
            </a:extLst>
          </p:cNvPr>
          <p:cNvSpPr/>
          <p:nvPr/>
        </p:nvSpPr>
        <p:spPr>
          <a:xfrm>
            <a:off x="5787682" y="2137716"/>
            <a:ext cx="1800000" cy="180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srgbClr val="000000">
                <a:alpha val="1647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52;p8">
            <a:extLst>
              <a:ext uri="{FF2B5EF4-FFF2-40B4-BE49-F238E27FC236}">
                <a16:creationId xmlns:a16="http://schemas.microsoft.com/office/drawing/2014/main" id="{A829FC08-BCC4-467A-A5A3-1B3583ACAC7D}"/>
              </a:ext>
            </a:extLst>
          </p:cNvPr>
          <p:cNvSpPr/>
          <p:nvPr/>
        </p:nvSpPr>
        <p:spPr>
          <a:xfrm>
            <a:off x="7748322" y="2135432"/>
            <a:ext cx="1800000" cy="1800000"/>
          </a:xfrm>
          <a:prstGeom prst="rect">
            <a:avLst/>
          </a:prstGeom>
          <a:solidFill>
            <a:srgbClr val="1B3F92"/>
          </a:solidFill>
          <a:ln>
            <a:noFill/>
          </a:ln>
          <a:effectLst>
            <a:outerShdw blurRad="63500" sx="102000" sy="102000" algn="ctr" rotWithShape="0">
              <a:srgbClr val="000000">
                <a:alpha val="1647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53;p8">
            <a:extLst>
              <a:ext uri="{FF2B5EF4-FFF2-40B4-BE49-F238E27FC236}">
                <a16:creationId xmlns:a16="http://schemas.microsoft.com/office/drawing/2014/main" id="{EE3AE97D-7177-4857-ACF0-1656459DF2A8}"/>
              </a:ext>
            </a:extLst>
          </p:cNvPr>
          <p:cNvSpPr/>
          <p:nvPr/>
        </p:nvSpPr>
        <p:spPr>
          <a:xfrm>
            <a:off x="5787682" y="4110714"/>
            <a:ext cx="1800000" cy="1800000"/>
          </a:xfrm>
          <a:prstGeom prst="rect">
            <a:avLst/>
          </a:prstGeom>
          <a:solidFill>
            <a:srgbClr val="1B3F92"/>
          </a:solidFill>
          <a:ln>
            <a:noFill/>
          </a:ln>
          <a:effectLst>
            <a:outerShdw blurRad="63500" sx="102000" sy="102000" algn="ctr" rotWithShape="0">
              <a:srgbClr val="000000">
                <a:alpha val="1647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54;p8">
            <a:extLst>
              <a:ext uri="{FF2B5EF4-FFF2-40B4-BE49-F238E27FC236}">
                <a16:creationId xmlns:a16="http://schemas.microsoft.com/office/drawing/2014/main" id="{D5DC5FCA-5536-481F-8CD4-A4BEF406882B}"/>
              </a:ext>
            </a:extLst>
          </p:cNvPr>
          <p:cNvSpPr/>
          <p:nvPr/>
        </p:nvSpPr>
        <p:spPr>
          <a:xfrm>
            <a:off x="9708959" y="4110714"/>
            <a:ext cx="1800000" cy="1800000"/>
          </a:xfrm>
          <a:prstGeom prst="rect">
            <a:avLst/>
          </a:prstGeom>
          <a:solidFill>
            <a:srgbClr val="12AFBF"/>
          </a:solidFill>
          <a:ln>
            <a:noFill/>
          </a:ln>
          <a:effectLst>
            <a:outerShdw blurRad="63500" sx="102000" sy="102000" algn="ctr" rotWithShape="0">
              <a:srgbClr val="000000">
                <a:alpha val="1647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55;p8">
            <a:extLst>
              <a:ext uri="{FF2B5EF4-FFF2-40B4-BE49-F238E27FC236}">
                <a16:creationId xmlns:a16="http://schemas.microsoft.com/office/drawing/2014/main" id="{F44C5100-8D5F-4116-9209-5568AAFEB962}"/>
              </a:ext>
            </a:extLst>
          </p:cNvPr>
          <p:cNvSpPr/>
          <p:nvPr/>
        </p:nvSpPr>
        <p:spPr>
          <a:xfrm>
            <a:off x="7748321" y="4110714"/>
            <a:ext cx="1800000" cy="1800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63500" sx="102000" sy="102000" algn="ctr" rotWithShape="0">
              <a:srgbClr val="000000">
                <a:alpha val="1647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56;p8">
            <a:extLst>
              <a:ext uri="{FF2B5EF4-FFF2-40B4-BE49-F238E27FC236}">
                <a16:creationId xmlns:a16="http://schemas.microsoft.com/office/drawing/2014/main" id="{9D86035E-7498-4843-8E0D-981CC1D97320}"/>
              </a:ext>
            </a:extLst>
          </p:cNvPr>
          <p:cNvSpPr txBox="1"/>
          <p:nvPr/>
        </p:nvSpPr>
        <p:spPr>
          <a:xfrm>
            <a:off x="5787682" y="3474870"/>
            <a:ext cx="179999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GRATUIT</a:t>
            </a:r>
            <a:endParaRPr sz="1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7;p8">
            <a:extLst>
              <a:ext uri="{FF2B5EF4-FFF2-40B4-BE49-F238E27FC236}">
                <a16:creationId xmlns:a16="http://schemas.microsoft.com/office/drawing/2014/main" id="{CA266BBE-75AC-4AB0-8872-B01720D94FF9}"/>
              </a:ext>
            </a:extLst>
          </p:cNvPr>
          <p:cNvSpPr txBox="1"/>
          <p:nvPr/>
        </p:nvSpPr>
        <p:spPr>
          <a:xfrm>
            <a:off x="7748321" y="3472586"/>
            <a:ext cx="179999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CONFIDENTIEL</a:t>
            </a:r>
            <a:endParaRPr sz="1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58;p8">
            <a:extLst>
              <a:ext uri="{FF2B5EF4-FFF2-40B4-BE49-F238E27FC236}">
                <a16:creationId xmlns:a16="http://schemas.microsoft.com/office/drawing/2014/main" id="{B2E459E4-4F58-40B1-8B3F-F63D7B02726F}"/>
              </a:ext>
            </a:extLst>
          </p:cNvPr>
          <p:cNvSpPr txBox="1"/>
          <p:nvPr/>
        </p:nvSpPr>
        <p:spPr>
          <a:xfrm>
            <a:off x="5787681" y="5447868"/>
            <a:ext cx="179999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NEUTRE</a:t>
            </a:r>
            <a:endParaRPr sz="1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59;p8">
            <a:extLst>
              <a:ext uri="{FF2B5EF4-FFF2-40B4-BE49-F238E27FC236}">
                <a16:creationId xmlns:a16="http://schemas.microsoft.com/office/drawing/2014/main" id="{D0EBF263-6FE5-4FB0-AE90-29795742F656}"/>
              </a:ext>
            </a:extLst>
          </p:cNvPr>
          <p:cNvSpPr txBox="1"/>
          <p:nvPr/>
        </p:nvSpPr>
        <p:spPr>
          <a:xfrm>
            <a:off x="7748321" y="5447868"/>
            <a:ext cx="179999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ACCESSIBLE</a:t>
            </a:r>
            <a:endParaRPr sz="1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60;p8">
            <a:extLst>
              <a:ext uri="{FF2B5EF4-FFF2-40B4-BE49-F238E27FC236}">
                <a16:creationId xmlns:a16="http://schemas.microsoft.com/office/drawing/2014/main" id="{E69DA2B9-EF1B-41E8-B38C-61B5E83665BA}"/>
              </a:ext>
            </a:extLst>
          </p:cNvPr>
          <p:cNvSpPr txBox="1"/>
          <p:nvPr/>
        </p:nvSpPr>
        <p:spPr>
          <a:xfrm>
            <a:off x="9708955" y="5447868"/>
            <a:ext cx="179999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IMPARTIAL</a:t>
            </a:r>
            <a:endParaRPr sz="1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" name="Google Shape;163;p8" descr="Pièces avec un remplissage uni">
            <a:extLst>
              <a:ext uri="{FF2B5EF4-FFF2-40B4-BE49-F238E27FC236}">
                <a16:creationId xmlns:a16="http://schemas.microsoft.com/office/drawing/2014/main" id="{216CA6B2-0FC0-4513-9773-81EC2B7B0A7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30480" y="246873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164;p8">
            <a:extLst>
              <a:ext uri="{FF2B5EF4-FFF2-40B4-BE49-F238E27FC236}">
                <a16:creationId xmlns:a16="http://schemas.microsoft.com/office/drawing/2014/main" id="{8B9B55BD-5C8A-4613-83C2-42E4B8D6887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32572" y="2472240"/>
            <a:ext cx="580127" cy="84527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" name="Google Shape;165;p8">
            <a:extLst>
              <a:ext uri="{FF2B5EF4-FFF2-40B4-BE49-F238E27FC236}">
                <a16:creationId xmlns:a16="http://schemas.microsoft.com/office/drawing/2014/main" id="{D11C6850-D617-4012-A3B7-DEE140FD545E}"/>
              </a:ext>
            </a:extLst>
          </p:cNvPr>
          <p:cNvGrpSpPr/>
          <p:nvPr/>
        </p:nvGrpSpPr>
        <p:grpSpPr>
          <a:xfrm>
            <a:off x="6163117" y="2370387"/>
            <a:ext cx="1048273" cy="1098899"/>
            <a:chOff x="4668982" y="2190749"/>
            <a:chExt cx="305205" cy="319945"/>
          </a:xfrm>
        </p:grpSpPr>
        <p:cxnSp>
          <p:nvCxnSpPr>
            <p:cNvPr id="24" name="Google Shape;166;p8">
              <a:extLst>
                <a:ext uri="{FF2B5EF4-FFF2-40B4-BE49-F238E27FC236}">
                  <a16:creationId xmlns:a16="http://schemas.microsoft.com/office/drawing/2014/main" id="{CDD09174-8B6A-4369-95BC-58C905B5DCA6}"/>
                </a:ext>
              </a:extLst>
            </p:cNvPr>
            <p:cNvCxnSpPr/>
            <p:nvPr/>
          </p:nvCxnSpPr>
          <p:spPr>
            <a:xfrm>
              <a:off x="4668982" y="2190749"/>
              <a:ext cx="305205" cy="315636"/>
            </a:xfrm>
            <a:prstGeom prst="straightConnector1">
              <a:avLst/>
            </a:prstGeom>
            <a:noFill/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" name="Google Shape;167;p8">
              <a:extLst>
                <a:ext uri="{FF2B5EF4-FFF2-40B4-BE49-F238E27FC236}">
                  <a16:creationId xmlns:a16="http://schemas.microsoft.com/office/drawing/2014/main" id="{57408B16-86FE-438E-A764-13A76B1EB2EE}"/>
                </a:ext>
              </a:extLst>
            </p:cNvPr>
            <p:cNvCxnSpPr/>
            <p:nvPr/>
          </p:nvCxnSpPr>
          <p:spPr>
            <a:xfrm rot="10800000" flipH="1">
              <a:off x="4668982" y="2190749"/>
              <a:ext cx="296667" cy="319945"/>
            </a:xfrm>
            <a:prstGeom prst="straightConnector1">
              <a:avLst/>
            </a:prstGeom>
            <a:noFill/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pic>
        <p:nvPicPr>
          <p:cNvPr id="26" name="Google Shape;168;p8" descr="Compteur moyen avec un remplissage uni">
            <a:extLst>
              <a:ext uri="{FF2B5EF4-FFF2-40B4-BE49-F238E27FC236}">
                <a16:creationId xmlns:a16="http://schemas.microsoft.com/office/drawing/2014/main" id="{6ED496D8-0513-4074-9BD2-772D603B981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88600" y="4386005"/>
            <a:ext cx="988275" cy="98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169;p8" descr="Balance de la justice avec un remplissage uni">
            <a:extLst>
              <a:ext uri="{FF2B5EF4-FFF2-40B4-BE49-F238E27FC236}">
                <a16:creationId xmlns:a16="http://schemas.microsoft.com/office/drawing/2014/main" id="{24AE4064-D1A3-4AFE-A4D3-92E5C341C0A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84818" y="4326008"/>
            <a:ext cx="1048272" cy="1048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170;p8" descr="Porte ouverte avec un remplissage uni">
            <a:extLst>
              <a:ext uri="{FF2B5EF4-FFF2-40B4-BE49-F238E27FC236}">
                <a16:creationId xmlns:a16="http://schemas.microsoft.com/office/drawing/2014/main" id="{C68F739D-F682-42DE-ADD6-9782D84DC691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65435" y="4445827"/>
            <a:ext cx="914400" cy="914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" name="Google Shape;161;p8">
            <a:extLst>
              <a:ext uri="{FF2B5EF4-FFF2-40B4-BE49-F238E27FC236}">
                <a16:creationId xmlns:a16="http://schemas.microsoft.com/office/drawing/2014/main" id="{E0F91C6F-DA09-46C8-AB3D-06CF4EDE015B}"/>
              </a:ext>
            </a:extLst>
          </p:cNvPr>
          <p:cNvCxnSpPr>
            <a:cxnSpLocks/>
          </p:cNvCxnSpPr>
          <p:nvPr/>
        </p:nvCxnSpPr>
        <p:spPr>
          <a:xfrm>
            <a:off x="887516" y="4850144"/>
            <a:ext cx="4200422" cy="52883"/>
          </a:xfrm>
          <a:prstGeom prst="straightConnector1">
            <a:avLst/>
          </a:prstGeom>
          <a:noFill/>
          <a:ln w="57150" cap="flat" cmpd="sng">
            <a:solidFill>
              <a:schemeClr val="accent5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C3934A51-465A-5168-68A4-4428E4A538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5930" y="6492875"/>
            <a:ext cx="3337381" cy="365125"/>
          </a:xfrm>
        </p:spPr>
        <p:txBody>
          <a:bodyPr/>
          <a:lstStyle/>
          <a:p>
            <a:fld id="{5AB5BA1F-D60D-1C44-BFB9-F6257914285B}" type="datetime2">
              <a:rPr lang="fr-FR" sz="800" b="0" smtClean="0"/>
              <a:pPr/>
              <a:t>vendredi 12 mai 2023</a:t>
            </a:fld>
            <a:endParaRPr lang="fr-FR" sz="800" b="0" dirty="0"/>
          </a:p>
        </p:txBody>
      </p:sp>
    </p:spTree>
    <p:extLst>
      <p:ext uri="{BB962C8B-B14F-4D97-AF65-F5344CB8AC3E}">
        <p14:creationId xmlns:p14="http://schemas.microsoft.com/office/powerpoint/2010/main" val="1778133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C8AD97-62E6-DD45-8A57-AFF421530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322" y="386297"/>
            <a:ext cx="8504583" cy="1154529"/>
          </a:xfrm>
        </p:spPr>
        <p:txBody>
          <a:bodyPr/>
          <a:lstStyle/>
          <a:p>
            <a:r>
              <a:rPr lang="fr-FR" dirty="0"/>
              <a:t>Pour qui ?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36096E7-3D7A-D741-B514-B228F5D44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D04F6-564F-6047-A701-46FB75768287}" type="slidenum">
              <a:rPr lang="fr-FR" sz="800" b="0" smtClean="0"/>
              <a:pPr/>
              <a:t>3</a:t>
            </a:fld>
            <a:endParaRPr lang="fr-FR" sz="800" b="0" dirty="0"/>
          </a:p>
        </p:txBody>
      </p:sp>
      <p:sp>
        <p:nvSpPr>
          <p:cNvPr id="8" name="Google Shape;170;p16">
            <a:extLst>
              <a:ext uri="{FF2B5EF4-FFF2-40B4-BE49-F238E27FC236}">
                <a16:creationId xmlns:a16="http://schemas.microsoft.com/office/drawing/2014/main" id="{C75C14E9-5AA7-4868-A988-433A6D120B70}"/>
              </a:ext>
            </a:extLst>
          </p:cNvPr>
          <p:cNvSpPr/>
          <p:nvPr/>
        </p:nvSpPr>
        <p:spPr>
          <a:xfrm rot="10800000">
            <a:off x="2416928" y="4622191"/>
            <a:ext cx="977100" cy="75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DCF9F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171;p16">
            <a:extLst>
              <a:ext uri="{FF2B5EF4-FFF2-40B4-BE49-F238E27FC236}">
                <a16:creationId xmlns:a16="http://schemas.microsoft.com/office/drawing/2014/main" id="{E8ABC660-BC81-4269-8E59-9013A4E9166C}"/>
              </a:ext>
            </a:extLst>
          </p:cNvPr>
          <p:cNvSpPr/>
          <p:nvPr/>
        </p:nvSpPr>
        <p:spPr>
          <a:xfrm rot="10800000">
            <a:off x="2416928" y="1885632"/>
            <a:ext cx="977100" cy="75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DCF9F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72;p16">
            <a:extLst>
              <a:ext uri="{FF2B5EF4-FFF2-40B4-BE49-F238E27FC236}">
                <a16:creationId xmlns:a16="http://schemas.microsoft.com/office/drawing/2014/main" id="{801B1061-FF36-485C-A1EE-DEACC24BCAFE}"/>
              </a:ext>
            </a:extLst>
          </p:cNvPr>
          <p:cNvSpPr/>
          <p:nvPr/>
        </p:nvSpPr>
        <p:spPr>
          <a:xfrm>
            <a:off x="5270912" y="4647464"/>
            <a:ext cx="977100" cy="75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DCF9F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73;p16">
            <a:extLst>
              <a:ext uri="{FF2B5EF4-FFF2-40B4-BE49-F238E27FC236}">
                <a16:creationId xmlns:a16="http://schemas.microsoft.com/office/drawing/2014/main" id="{ED9F39A7-7FF1-4203-A9E0-78D239D428C5}"/>
              </a:ext>
            </a:extLst>
          </p:cNvPr>
          <p:cNvSpPr/>
          <p:nvPr/>
        </p:nvSpPr>
        <p:spPr>
          <a:xfrm>
            <a:off x="5270912" y="3269072"/>
            <a:ext cx="977100" cy="75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DCF9F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74;p16">
            <a:extLst>
              <a:ext uri="{FF2B5EF4-FFF2-40B4-BE49-F238E27FC236}">
                <a16:creationId xmlns:a16="http://schemas.microsoft.com/office/drawing/2014/main" id="{AC9339B8-F337-4A57-8A89-5E0335DB4EE2}"/>
              </a:ext>
            </a:extLst>
          </p:cNvPr>
          <p:cNvSpPr/>
          <p:nvPr/>
        </p:nvSpPr>
        <p:spPr>
          <a:xfrm>
            <a:off x="5270912" y="1893540"/>
            <a:ext cx="977100" cy="75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DCF9F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" name="Google Shape;175;p16" descr="Une image contenant texte&#10;&#10;Description générée automatiquement">
            <a:extLst>
              <a:ext uri="{FF2B5EF4-FFF2-40B4-BE49-F238E27FC236}">
                <a16:creationId xmlns:a16="http://schemas.microsoft.com/office/drawing/2014/main" id="{E66406E5-E8C8-4843-B1E1-D0855E243CD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47937" y="3113264"/>
            <a:ext cx="2525609" cy="102736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76;p16">
            <a:extLst>
              <a:ext uri="{FF2B5EF4-FFF2-40B4-BE49-F238E27FC236}">
                <a16:creationId xmlns:a16="http://schemas.microsoft.com/office/drawing/2014/main" id="{2D05148D-2CE4-4EEC-8BBB-6CA556B84929}"/>
              </a:ext>
            </a:extLst>
          </p:cNvPr>
          <p:cNvSpPr/>
          <p:nvPr/>
        </p:nvSpPr>
        <p:spPr>
          <a:xfrm>
            <a:off x="3056941" y="1696561"/>
            <a:ext cx="1136700" cy="11331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63500" sx="102000" sy="102000" algn="ctr" rotWithShape="0">
              <a:srgbClr val="000000">
                <a:alpha val="1647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77;p16">
            <a:extLst>
              <a:ext uri="{FF2B5EF4-FFF2-40B4-BE49-F238E27FC236}">
                <a16:creationId xmlns:a16="http://schemas.microsoft.com/office/drawing/2014/main" id="{135C6C87-4FE0-4BD9-BFF4-DC4D5C7A9134}"/>
              </a:ext>
            </a:extLst>
          </p:cNvPr>
          <p:cNvSpPr/>
          <p:nvPr/>
        </p:nvSpPr>
        <p:spPr>
          <a:xfrm>
            <a:off x="4484378" y="1696562"/>
            <a:ext cx="1136700" cy="11331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63500" sx="102000" sy="102000" algn="ctr" rotWithShape="0">
              <a:srgbClr val="000000">
                <a:alpha val="1647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78;p16">
            <a:extLst>
              <a:ext uri="{FF2B5EF4-FFF2-40B4-BE49-F238E27FC236}">
                <a16:creationId xmlns:a16="http://schemas.microsoft.com/office/drawing/2014/main" id="{75C0B99D-E5F5-4350-9CEF-0F398494CCAD}"/>
              </a:ext>
            </a:extLst>
          </p:cNvPr>
          <p:cNvSpPr/>
          <p:nvPr/>
        </p:nvSpPr>
        <p:spPr>
          <a:xfrm>
            <a:off x="4484379" y="4437873"/>
            <a:ext cx="1136700" cy="11331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63500" sx="102000" sy="102000" algn="ctr" rotWithShape="0">
              <a:srgbClr val="000000">
                <a:alpha val="1647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9;p16">
            <a:extLst>
              <a:ext uri="{FF2B5EF4-FFF2-40B4-BE49-F238E27FC236}">
                <a16:creationId xmlns:a16="http://schemas.microsoft.com/office/drawing/2014/main" id="{F5EA59ED-48CE-4EE0-A748-BBFA60FB5992}"/>
              </a:ext>
            </a:extLst>
          </p:cNvPr>
          <p:cNvSpPr/>
          <p:nvPr/>
        </p:nvSpPr>
        <p:spPr>
          <a:xfrm>
            <a:off x="4484378" y="3060460"/>
            <a:ext cx="1136700" cy="11331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63500" sx="102000" sy="102000" algn="ctr" rotWithShape="0">
              <a:srgbClr val="000000">
                <a:alpha val="1647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0;p16">
            <a:extLst>
              <a:ext uri="{FF2B5EF4-FFF2-40B4-BE49-F238E27FC236}">
                <a16:creationId xmlns:a16="http://schemas.microsoft.com/office/drawing/2014/main" id="{98A4E2A1-2BC7-4B35-AA9B-4C63C2A0D542}"/>
              </a:ext>
            </a:extLst>
          </p:cNvPr>
          <p:cNvSpPr/>
          <p:nvPr/>
        </p:nvSpPr>
        <p:spPr>
          <a:xfrm>
            <a:off x="3056940" y="4437873"/>
            <a:ext cx="1136700" cy="11331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63500" sx="102000" sy="102000" algn="ctr" rotWithShape="0">
              <a:srgbClr val="000000">
                <a:alpha val="1647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81;p16">
            <a:extLst>
              <a:ext uri="{FF2B5EF4-FFF2-40B4-BE49-F238E27FC236}">
                <a16:creationId xmlns:a16="http://schemas.microsoft.com/office/drawing/2014/main" id="{39209F8A-14C8-4345-BF16-76F09681089E}"/>
              </a:ext>
            </a:extLst>
          </p:cNvPr>
          <p:cNvSpPr txBox="1"/>
          <p:nvPr/>
        </p:nvSpPr>
        <p:spPr>
          <a:xfrm>
            <a:off x="6407612" y="4784359"/>
            <a:ext cx="5360586" cy="443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sz="1100" b="1" i="0" u="none" strike="noStrike" cap="none" dirty="0">
                <a:solidFill>
                  <a:srgbClr val="040090"/>
                </a:solidFill>
                <a:latin typeface="Arial Narrow" panose="020B0606020202030204" pitchFamily="34" charset="0"/>
                <a:ea typeface="Arial"/>
                <a:cs typeface="Arial"/>
                <a:sym typeface="Arial"/>
              </a:rPr>
              <a:t>Pour les personnes avec une problématique de santé qui  impacte la situation professionnelle</a:t>
            </a:r>
            <a:endParaRPr sz="1400" b="0" i="0" u="none" strike="noStrike" cap="none" dirty="0">
              <a:solidFill>
                <a:srgbClr val="040090"/>
              </a:solidFill>
              <a:latin typeface="Arial Narrow" panose="020B0606020202030204" pitchFamily="34" charset="0"/>
              <a:ea typeface="Arial"/>
              <a:cs typeface="Arial"/>
              <a:sym typeface="Arial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sz="1100" b="1" i="0" u="none" strike="noStrike" cap="none" dirty="0">
                <a:solidFill>
                  <a:srgbClr val="040090"/>
                </a:solidFill>
                <a:latin typeface="Arial Narrow" panose="020B0606020202030204" pitchFamily="34" charset="0"/>
                <a:ea typeface="Arial"/>
                <a:cs typeface="Arial"/>
                <a:sym typeface="Arial"/>
              </a:rPr>
              <a:t>Le handicap est le frein principal au maintien ou à l’accès à l’emploi</a:t>
            </a:r>
            <a:endParaRPr sz="1100" b="0" i="0" u="none" strike="noStrike" cap="none" dirty="0">
              <a:solidFill>
                <a:srgbClr val="040090"/>
              </a:solidFill>
              <a:latin typeface="Arial Narrow" panose="020B060602020203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20" name="Google Shape;182;p16">
            <a:extLst>
              <a:ext uri="{FF2B5EF4-FFF2-40B4-BE49-F238E27FC236}">
                <a16:creationId xmlns:a16="http://schemas.microsoft.com/office/drawing/2014/main" id="{634FF99B-CAEE-4CDB-A9B5-8149F4459944}"/>
              </a:ext>
            </a:extLst>
          </p:cNvPr>
          <p:cNvSpPr txBox="1"/>
          <p:nvPr/>
        </p:nvSpPr>
        <p:spPr>
          <a:xfrm>
            <a:off x="6247938" y="3071652"/>
            <a:ext cx="5944062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fr-FR" sz="1100" b="1" i="0" u="none" strike="noStrike" cap="none" dirty="0">
                <a:solidFill>
                  <a:srgbClr val="040090"/>
                </a:solidFill>
                <a:latin typeface="Arial Narrow" panose="020B0606020202030204" pitchFamily="34" charset="0"/>
                <a:ea typeface="Arial"/>
                <a:cs typeface="Arial"/>
                <a:sym typeface="Arial"/>
              </a:rPr>
              <a:t>Salariés du secteur privé et travailleurs indépendants</a:t>
            </a:r>
            <a:endParaRPr sz="1400" b="0" i="0" u="none" strike="noStrike" cap="none" dirty="0">
              <a:solidFill>
                <a:srgbClr val="040090"/>
              </a:solidFill>
              <a:latin typeface="Arial Narrow" panose="020B0606020202030204" pitchFamily="34" charset="0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fr-FR" sz="1100" b="1" i="0" u="none" strike="noStrike" cap="none" dirty="0">
                <a:solidFill>
                  <a:srgbClr val="040090"/>
                </a:solidFill>
                <a:latin typeface="Arial Narrow" panose="020B0606020202030204" pitchFamily="34" charset="0"/>
                <a:ea typeface="Arial"/>
                <a:cs typeface="Arial"/>
                <a:sym typeface="Arial"/>
              </a:rPr>
              <a:t>Salariés du secteur public avec un contrat de droit privé</a:t>
            </a:r>
            <a:endParaRPr sz="1400" b="0" i="0" u="none" strike="noStrike" cap="none" dirty="0">
              <a:solidFill>
                <a:srgbClr val="040090"/>
              </a:solidFill>
              <a:latin typeface="Arial Narrow" panose="020B0606020202030204" pitchFamily="34" charset="0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fr-FR" sz="1100" b="1" i="0" u="none" strike="noStrike" cap="none" dirty="0">
                <a:solidFill>
                  <a:srgbClr val="040090"/>
                </a:solidFill>
                <a:latin typeface="Arial Narrow" panose="020B0606020202030204" pitchFamily="34" charset="0"/>
                <a:ea typeface="Arial"/>
                <a:cs typeface="Arial"/>
                <a:sym typeface="Arial"/>
              </a:rPr>
              <a:t>Intermittents du spectacle, intérimaires et saisonniers</a:t>
            </a:r>
            <a:endParaRPr sz="1400" b="0" i="0" u="none" strike="noStrike" cap="none" dirty="0">
              <a:solidFill>
                <a:srgbClr val="040090"/>
              </a:solidFill>
              <a:latin typeface="Arial Narrow" panose="020B0606020202030204" pitchFamily="34" charset="0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fr-FR" sz="1100" b="1" i="0" u="none" strike="noStrike" cap="none" dirty="0">
                <a:solidFill>
                  <a:srgbClr val="040090"/>
                </a:solidFill>
                <a:latin typeface="Arial Narrow" panose="020B0606020202030204" pitchFamily="34" charset="0"/>
                <a:ea typeface="Arial"/>
                <a:cs typeface="Arial"/>
                <a:sym typeface="Arial"/>
              </a:rPr>
              <a:t>Personnes ayant un double statut : salariés et demandeur d'emploi</a:t>
            </a:r>
            <a:endParaRPr sz="1400" b="0" i="0" u="none" strike="noStrike" cap="none" dirty="0">
              <a:solidFill>
                <a:srgbClr val="040090"/>
              </a:solidFill>
              <a:latin typeface="Arial Narrow" panose="020B0606020202030204" pitchFamily="34" charset="0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fr-FR" sz="1100" b="1" i="0" u="none" strike="noStrike" cap="none" dirty="0">
                <a:solidFill>
                  <a:srgbClr val="040090"/>
                </a:solidFill>
                <a:latin typeface="Arial Narrow" panose="020B0606020202030204" pitchFamily="34" charset="0"/>
                <a:ea typeface="Arial"/>
                <a:cs typeface="Arial"/>
                <a:sym typeface="Arial"/>
              </a:rPr>
              <a:t>Moins de 26 ans qui déposent une demande de  PTP ou de démissionnaire</a:t>
            </a:r>
            <a:endParaRPr sz="1400" b="0" i="0" u="none" strike="noStrike" cap="none" dirty="0">
              <a:solidFill>
                <a:srgbClr val="040090"/>
              </a:solidFill>
              <a:latin typeface="Arial Narrow" panose="020B0606020202030204" pitchFamily="34" charset="0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fr-FR" sz="1100" b="1" i="0" u="none" strike="noStrike" cap="none" dirty="0">
                <a:solidFill>
                  <a:srgbClr val="040090"/>
                </a:solidFill>
                <a:latin typeface="Arial Narrow" panose="020B0606020202030204" pitchFamily="34" charset="0"/>
                <a:ea typeface="Arial"/>
                <a:cs typeface="Arial"/>
                <a:sym typeface="Arial"/>
              </a:rPr>
              <a:t>Personne ayant un handicap mais sans incidence sur son projet professionnel</a:t>
            </a:r>
            <a:endParaRPr sz="1400" b="0" i="0" u="none" strike="noStrike" cap="none" dirty="0">
              <a:solidFill>
                <a:srgbClr val="040090"/>
              </a:solidFill>
              <a:latin typeface="Arial Narrow" panose="020B060602020203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21" name="Google Shape;183;p16">
            <a:extLst>
              <a:ext uri="{FF2B5EF4-FFF2-40B4-BE49-F238E27FC236}">
                <a16:creationId xmlns:a16="http://schemas.microsoft.com/office/drawing/2014/main" id="{FACB2AF4-1FC5-4FE7-80A0-281C3F8D3FD0}"/>
              </a:ext>
            </a:extLst>
          </p:cNvPr>
          <p:cNvSpPr txBox="1"/>
          <p:nvPr/>
        </p:nvSpPr>
        <p:spPr>
          <a:xfrm>
            <a:off x="6474363" y="2157970"/>
            <a:ext cx="3017980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sz="1100" b="1" i="0" u="none" strike="noStrike" cap="none" dirty="0">
                <a:solidFill>
                  <a:srgbClr val="040090"/>
                </a:solidFill>
                <a:latin typeface="Arial Narrow" panose="020B0606020202030204" pitchFamily="34" charset="0"/>
                <a:ea typeface="Arial"/>
                <a:cs typeface="Arial"/>
                <a:sym typeface="Arial"/>
              </a:rPr>
              <a:t>Pour toute personne en recherche d’emploi</a:t>
            </a:r>
            <a:endParaRPr sz="1100" b="0" i="0" u="none" strike="noStrike" cap="none" dirty="0">
              <a:solidFill>
                <a:srgbClr val="040090"/>
              </a:solidFill>
              <a:latin typeface="Arial Narrow" panose="020B060602020203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22" name="Google Shape;184;p16">
            <a:extLst>
              <a:ext uri="{FF2B5EF4-FFF2-40B4-BE49-F238E27FC236}">
                <a16:creationId xmlns:a16="http://schemas.microsoft.com/office/drawing/2014/main" id="{01FA2171-B728-47A7-AAE2-F81430A05F41}"/>
              </a:ext>
            </a:extLst>
          </p:cNvPr>
          <p:cNvSpPr txBox="1"/>
          <p:nvPr/>
        </p:nvSpPr>
        <p:spPr>
          <a:xfrm>
            <a:off x="1206432" y="2096638"/>
            <a:ext cx="13713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270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sz="1100" b="1" i="0" u="none" strike="noStrike" cap="none" dirty="0">
                <a:solidFill>
                  <a:srgbClr val="040090"/>
                </a:solidFill>
                <a:latin typeface="Arial Narrow" panose="020B0606020202030204" pitchFamily="34" charset="0"/>
                <a:ea typeface="Arial"/>
                <a:cs typeface="Arial"/>
                <a:sym typeface="Arial"/>
              </a:rPr>
              <a:t>Pour les cadres</a:t>
            </a:r>
            <a:endParaRPr sz="1100" b="0" i="0" u="none" strike="noStrike" cap="none" dirty="0">
              <a:solidFill>
                <a:srgbClr val="040090"/>
              </a:solidFill>
              <a:latin typeface="Arial Narrow" panose="020B060602020203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23" name="Google Shape;185;p16">
            <a:extLst>
              <a:ext uri="{FF2B5EF4-FFF2-40B4-BE49-F238E27FC236}">
                <a16:creationId xmlns:a16="http://schemas.microsoft.com/office/drawing/2014/main" id="{9D3B898A-043A-41AA-991B-81523F148EC6}"/>
              </a:ext>
            </a:extLst>
          </p:cNvPr>
          <p:cNvSpPr txBox="1"/>
          <p:nvPr/>
        </p:nvSpPr>
        <p:spPr>
          <a:xfrm>
            <a:off x="1206432" y="4805498"/>
            <a:ext cx="1288162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270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sz="1100" b="1" i="0" u="none" strike="noStrike" cap="none" dirty="0">
                <a:solidFill>
                  <a:srgbClr val="040090"/>
                </a:solidFill>
                <a:latin typeface="Arial Narrow" panose="020B0606020202030204" pitchFamily="34" charset="0"/>
                <a:ea typeface="Arial"/>
                <a:cs typeface="Arial"/>
                <a:sym typeface="Arial"/>
              </a:rPr>
              <a:t>Pour les jeunes </a:t>
            </a:r>
          </a:p>
          <a:p>
            <a:pPr marL="1270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sz="1100" b="1" i="0" u="none" strike="noStrike" cap="none" dirty="0">
                <a:solidFill>
                  <a:srgbClr val="040090"/>
                </a:solidFill>
                <a:latin typeface="Arial Narrow" panose="020B0606020202030204" pitchFamily="34" charset="0"/>
                <a:ea typeface="Arial"/>
                <a:cs typeface="Arial"/>
                <a:sym typeface="Arial"/>
              </a:rPr>
              <a:t>de moins de 26 ans</a:t>
            </a:r>
            <a:endParaRPr sz="1100" b="0" i="0" u="none" strike="noStrike" cap="none" dirty="0">
              <a:solidFill>
                <a:srgbClr val="040090"/>
              </a:solidFill>
              <a:latin typeface="Arial Narrow" panose="020B0606020202030204" pitchFamily="34" charset="0"/>
              <a:ea typeface="Arial"/>
              <a:cs typeface="Arial"/>
              <a:sym typeface="Arial"/>
            </a:endParaRPr>
          </a:p>
        </p:txBody>
      </p:sp>
      <p:pic>
        <p:nvPicPr>
          <p:cNvPr id="24" name="Google Shape;186;p16">
            <a:extLst>
              <a:ext uri="{FF2B5EF4-FFF2-40B4-BE49-F238E27FC236}">
                <a16:creationId xmlns:a16="http://schemas.microsoft.com/office/drawing/2014/main" id="{344D2589-E388-4D9E-98F3-12CCAD7F425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40649" y="4644706"/>
            <a:ext cx="1024150" cy="719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187;p16">
            <a:extLst>
              <a:ext uri="{FF2B5EF4-FFF2-40B4-BE49-F238E27FC236}">
                <a16:creationId xmlns:a16="http://schemas.microsoft.com/office/drawing/2014/main" id="{21531133-7D32-4FCA-BF54-9C3AD1D21C4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8257" t="17497" r="18257" b="14003"/>
          <a:stretch/>
        </p:blipFill>
        <p:spPr>
          <a:xfrm>
            <a:off x="3307592" y="1902157"/>
            <a:ext cx="635387" cy="721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188;p16" descr="Une image contenant texte&#10;&#10;Description générée automatiquement">
            <a:extLst>
              <a:ext uri="{FF2B5EF4-FFF2-40B4-BE49-F238E27FC236}">
                <a16:creationId xmlns:a16="http://schemas.microsoft.com/office/drawing/2014/main" id="{CA4CC8CC-F0FD-4BF0-9385-D7F2F1464B3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79228" y="4824155"/>
            <a:ext cx="899434" cy="35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189;p16">
            <a:extLst>
              <a:ext uri="{FF2B5EF4-FFF2-40B4-BE49-F238E27FC236}">
                <a16:creationId xmlns:a16="http://schemas.microsoft.com/office/drawing/2014/main" id="{D0986BB3-EA29-4A76-81F8-14BD15271477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20181" y="1930023"/>
            <a:ext cx="867389" cy="69391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" name="Google Shape;190;p16">
            <a:extLst>
              <a:ext uri="{FF2B5EF4-FFF2-40B4-BE49-F238E27FC236}">
                <a16:creationId xmlns:a16="http://schemas.microsoft.com/office/drawing/2014/main" id="{6F0C6F80-27C7-4912-B67D-AE37A8043229}"/>
              </a:ext>
            </a:extLst>
          </p:cNvPr>
          <p:cNvCxnSpPr>
            <a:stCxn id="15" idx="1"/>
            <a:endCxn id="14" idx="3"/>
          </p:cNvCxnSpPr>
          <p:nvPr/>
        </p:nvCxnSpPr>
        <p:spPr>
          <a:xfrm rot="10800000">
            <a:off x="4193678" y="2263112"/>
            <a:ext cx="290700" cy="0"/>
          </a:xfrm>
          <a:prstGeom prst="straightConnector1">
            <a:avLst/>
          </a:prstGeom>
          <a:noFill/>
          <a:ln w="12700" cap="flat" cmpd="sng">
            <a:solidFill>
              <a:srgbClr val="040090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9" name="Google Shape;191;p16">
            <a:extLst>
              <a:ext uri="{FF2B5EF4-FFF2-40B4-BE49-F238E27FC236}">
                <a16:creationId xmlns:a16="http://schemas.microsoft.com/office/drawing/2014/main" id="{5D01D86A-7AD5-4C2E-A2DB-1B2A2B91B688}"/>
              </a:ext>
            </a:extLst>
          </p:cNvPr>
          <p:cNvCxnSpPr>
            <a:endCxn id="15" idx="2"/>
          </p:cNvCxnSpPr>
          <p:nvPr/>
        </p:nvCxnSpPr>
        <p:spPr>
          <a:xfrm rot="10800000">
            <a:off x="5052728" y="2829662"/>
            <a:ext cx="0" cy="234900"/>
          </a:xfrm>
          <a:prstGeom prst="straightConnector1">
            <a:avLst/>
          </a:prstGeom>
          <a:noFill/>
          <a:ln w="12700" cap="flat" cmpd="sng">
            <a:solidFill>
              <a:srgbClr val="040090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30" name="Google Shape;192;p16">
            <a:extLst>
              <a:ext uri="{FF2B5EF4-FFF2-40B4-BE49-F238E27FC236}">
                <a16:creationId xmlns:a16="http://schemas.microsoft.com/office/drawing/2014/main" id="{8F7CCACE-61C2-4C63-801B-B740C05E0736}"/>
              </a:ext>
            </a:extLst>
          </p:cNvPr>
          <p:cNvCxnSpPr>
            <a:stCxn id="16" idx="0"/>
          </p:cNvCxnSpPr>
          <p:nvPr/>
        </p:nvCxnSpPr>
        <p:spPr>
          <a:xfrm rot="10800000">
            <a:off x="5052729" y="4193373"/>
            <a:ext cx="0" cy="244500"/>
          </a:xfrm>
          <a:prstGeom prst="straightConnector1">
            <a:avLst/>
          </a:prstGeom>
          <a:noFill/>
          <a:ln w="12700" cap="flat" cmpd="sng">
            <a:solidFill>
              <a:srgbClr val="040090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31" name="Google Shape;193;p16">
            <a:extLst>
              <a:ext uri="{FF2B5EF4-FFF2-40B4-BE49-F238E27FC236}">
                <a16:creationId xmlns:a16="http://schemas.microsoft.com/office/drawing/2014/main" id="{461848F6-1ED6-4717-9A7D-636C36A26EB7}"/>
              </a:ext>
            </a:extLst>
          </p:cNvPr>
          <p:cNvCxnSpPr>
            <a:stCxn id="16" idx="1"/>
            <a:endCxn id="18" idx="3"/>
          </p:cNvCxnSpPr>
          <p:nvPr/>
        </p:nvCxnSpPr>
        <p:spPr>
          <a:xfrm rot="10800000">
            <a:off x="4193679" y="5004423"/>
            <a:ext cx="290700" cy="0"/>
          </a:xfrm>
          <a:prstGeom prst="straightConnector1">
            <a:avLst/>
          </a:prstGeom>
          <a:noFill/>
          <a:ln w="12700" cap="flat" cmpd="sng">
            <a:solidFill>
              <a:srgbClr val="040090"/>
            </a:solidFill>
            <a:prstDash val="dash"/>
            <a:round/>
            <a:headEnd type="none" w="sm" len="sm"/>
            <a:tailEnd type="none" w="sm" len="sm"/>
          </a:ln>
        </p:spPr>
      </p:cxnSp>
      <p:pic>
        <p:nvPicPr>
          <p:cNvPr id="32" name="Google Shape;194;p16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9B3F83E0-3BC4-4A6C-8832-E0798C6EEB11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577994" y="3269072"/>
            <a:ext cx="966391" cy="419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195;p16">
            <a:extLst>
              <a:ext uri="{FF2B5EF4-FFF2-40B4-BE49-F238E27FC236}">
                <a16:creationId xmlns:a16="http://schemas.microsoft.com/office/drawing/2014/main" id="{EFEC0FD7-A834-4A68-8377-D22001A59AD0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561185" y="3582522"/>
            <a:ext cx="980527" cy="60091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D1755098-69CE-EA54-4147-B9DF17E278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5930" y="6492875"/>
            <a:ext cx="3337381" cy="365125"/>
          </a:xfrm>
        </p:spPr>
        <p:txBody>
          <a:bodyPr/>
          <a:lstStyle/>
          <a:p>
            <a:fld id="{5AB5BA1F-D60D-1C44-BFB9-F6257914285B}" type="datetime2">
              <a:rPr lang="fr-FR" sz="800" b="0" smtClean="0"/>
              <a:pPr/>
              <a:t>vendredi 12 mai 2023</a:t>
            </a:fld>
            <a:endParaRPr lang="fr-FR" sz="800" b="0" dirty="0"/>
          </a:p>
        </p:txBody>
      </p:sp>
    </p:spTree>
    <p:extLst>
      <p:ext uri="{BB962C8B-B14F-4D97-AF65-F5344CB8AC3E}">
        <p14:creationId xmlns:p14="http://schemas.microsoft.com/office/powerpoint/2010/main" val="2648593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8BE0FE1-FDC0-3343-A732-B7B730808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D04F6-564F-6047-A701-46FB75768287}" type="slidenum">
              <a:rPr lang="fr-FR" sz="800" b="0" smtClean="0"/>
              <a:pPr/>
              <a:t>4</a:t>
            </a:fld>
            <a:endParaRPr lang="fr-FR" sz="800" b="0" dirty="0"/>
          </a:p>
        </p:txBody>
      </p:sp>
      <p:sp>
        <p:nvSpPr>
          <p:cNvPr id="6" name="Google Shape;237;p19">
            <a:extLst>
              <a:ext uri="{FF2B5EF4-FFF2-40B4-BE49-F238E27FC236}">
                <a16:creationId xmlns:a16="http://schemas.microsoft.com/office/drawing/2014/main" id="{67CE2E13-D06F-1B48-9429-BF45D1EC47D4}"/>
              </a:ext>
            </a:extLst>
          </p:cNvPr>
          <p:cNvSpPr/>
          <p:nvPr/>
        </p:nvSpPr>
        <p:spPr>
          <a:xfrm>
            <a:off x="2243307" y="1751668"/>
            <a:ext cx="7705385" cy="3129200"/>
          </a:xfrm>
          <a:prstGeom prst="rect">
            <a:avLst/>
          </a:prstGeom>
          <a:solidFill>
            <a:srgbClr val="DCF9F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238;p19">
            <a:extLst>
              <a:ext uri="{FF2B5EF4-FFF2-40B4-BE49-F238E27FC236}">
                <a16:creationId xmlns:a16="http://schemas.microsoft.com/office/drawing/2014/main" id="{0FA5313E-AD11-E144-A6A5-5A27C5F3C02F}"/>
              </a:ext>
            </a:extLst>
          </p:cNvPr>
          <p:cNvSpPr/>
          <p:nvPr/>
        </p:nvSpPr>
        <p:spPr>
          <a:xfrm>
            <a:off x="5196000" y="446273"/>
            <a:ext cx="1800000" cy="1800000"/>
          </a:xfrm>
          <a:prstGeom prst="rect">
            <a:avLst/>
          </a:prstGeom>
          <a:solidFill>
            <a:srgbClr val="1B3F92"/>
          </a:solidFill>
          <a:ln>
            <a:noFill/>
          </a:ln>
          <a:effectLst>
            <a:outerShdw blurRad="63500" sx="102000" sy="102000" algn="ctr" rotWithShape="0">
              <a:srgbClr val="000000">
                <a:alpha val="1647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fr-FR" sz="13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Je souhaite préparer mon entretien professionnel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fr-FR"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C’est important 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fr-FR"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pour moi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239;p19">
            <a:extLst>
              <a:ext uri="{FF2B5EF4-FFF2-40B4-BE49-F238E27FC236}">
                <a16:creationId xmlns:a16="http://schemas.microsoft.com/office/drawing/2014/main" id="{B3ED40E9-4017-BE47-A608-8FB4238BC35C}"/>
              </a:ext>
            </a:extLst>
          </p:cNvPr>
          <p:cNvSpPr/>
          <p:nvPr/>
        </p:nvSpPr>
        <p:spPr>
          <a:xfrm>
            <a:off x="7182103" y="4388569"/>
            <a:ext cx="1800000" cy="1800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63500" sx="102000" sy="102000" algn="ctr" rotWithShape="0">
              <a:srgbClr val="000000">
                <a:alpha val="1647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240;p19">
            <a:extLst>
              <a:ext uri="{FF2B5EF4-FFF2-40B4-BE49-F238E27FC236}">
                <a16:creationId xmlns:a16="http://schemas.microsoft.com/office/drawing/2014/main" id="{838C577E-C6F0-3E4D-BC1B-C2A76FA5A169}"/>
              </a:ext>
            </a:extLst>
          </p:cNvPr>
          <p:cNvSpPr/>
          <p:nvPr/>
        </p:nvSpPr>
        <p:spPr>
          <a:xfrm>
            <a:off x="5196000" y="2417421"/>
            <a:ext cx="1800000" cy="180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srgbClr val="000000">
                <a:alpha val="1647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fr-FR" sz="15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Des questions de bénéficiaires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241;p19">
            <a:extLst>
              <a:ext uri="{FF2B5EF4-FFF2-40B4-BE49-F238E27FC236}">
                <a16:creationId xmlns:a16="http://schemas.microsoft.com/office/drawing/2014/main" id="{CC04E22A-7BAC-4E48-BA43-40358CE8B8E2}"/>
              </a:ext>
            </a:extLst>
          </p:cNvPr>
          <p:cNvSpPr/>
          <p:nvPr/>
        </p:nvSpPr>
        <p:spPr>
          <a:xfrm>
            <a:off x="5196000" y="4388569"/>
            <a:ext cx="1800000" cy="1800000"/>
          </a:xfrm>
          <a:prstGeom prst="rect">
            <a:avLst/>
          </a:prstGeom>
          <a:solidFill>
            <a:srgbClr val="1B3F92"/>
          </a:solidFill>
          <a:ln>
            <a:noFill/>
          </a:ln>
          <a:effectLst>
            <a:outerShdw blurRad="63500" sx="102000" sy="102000" algn="ctr" rotWithShape="0">
              <a:srgbClr val="000000">
                <a:alpha val="1647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fr-FR" sz="13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Je veux démissionner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fr-FR"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Quels sont mes droits ? Qui peut 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fr-FR"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 renseigner ?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242;p19">
            <a:extLst>
              <a:ext uri="{FF2B5EF4-FFF2-40B4-BE49-F238E27FC236}">
                <a16:creationId xmlns:a16="http://schemas.microsoft.com/office/drawing/2014/main" id="{4C92C4E7-98F6-9C42-A063-5757B8F2A9F0}"/>
              </a:ext>
            </a:extLst>
          </p:cNvPr>
          <p:cNvSpPr/>
          <p:nvPr/>
        </p:nvSpPr>
        <p:spPr>
          <a:xfrm>
            <a:off x="7182103" y="2417421"/>
            <a:ext cx="1800000" cy="1800000"/>
          </a:xfrm>
          <a:prstGeom prst="rect">
            <a:avLst/>
          </a:prstGeom>
          <a:solidFill>
            <a:srgbClr val="1B3F92"/>
          </a:solidFill>
          <a:ln>
            <a:noFill/>
          </a:ln>
          <a:effectLst>
            <a:outerShdw blurRad="63500" sx="102000" sy="102000" algn="ctr" rotWithShape="0">
              <a:srgbClr val="000000">
                <a:alpha val="1647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fr-FR" sz="13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Je souhaite évoluer dans mon entreprise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fr-FR"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J’ai besoin de faire le point sur mes compétences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243;p19">
            <a:extLst>
              <a:ext uri="{FF2B5EF4-FFF2-40B4-BE49-F238E27FC236}">
                <a16:creationId xmlns:a16="http://schemas.microsoft.com/office/drawing/2014/main" id="{478C09B7-D294-0F4C-BCF5-556F2E5A13FC}"/>
              </a:ext>
            </a:extLst>
          </p:cNvPr>
          <p:cNvSpPr/>
          <p:nvPr/>
        </p:nvSpPr>
        <p:spPr>
          <a:xfrm>
            <a:off x="3219265" y="2417421"/>
            <a:ext cx="1800000" cy="1800000"/>
          </a:xfrm>
          <a:prstGeom prst="rect">
            <a:avLst/>
          </a:prstGeom>
          <a:solidFill>
            <a:srgbClr val="1B3F92"/>
          </a:solidFill>
          <a:ln>
            <a:noFill/>
          </a:ln>
          <a:effectLst>
            <a:outerShdw blurRad="63500" sx="102000" sy="102000" algn="ctr" rotWithShape="0">
              <a:srgbClr val="000000">
                <a:alpha val="1647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fr-FR" sz="13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Je souhaite créer mon activité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fr-FR"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Comment m’y prendre ?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244;p19">
            <a:extLst>
              <a:ext uri="{FF2B5EF4-FFF2-40B4-BE49-F238E27FC236}">
                <a16:creationId xmlns:a16="http://schemas.microsoft.com/office/drawing/2014/main" id="{F07F41DF-747E-0741-A207-CCF5B650CC19}"/>
              </a:ext>
            </a:extLst>
          </p:cNvPr>
          <p:cNvSpPr/>
          <p:nvPr/>
        </p:nvSpPr>
        <p:spPr>
          <a:xfrm>
            <a:off x="7182103" y="443966"/>
            <a:ext cx="1800000" cy="1800000"/>
          </a:xfrm>
          <a:prstGeom prst="rect">
            <a:avLst/>
          </a:prstGeom>
          <a:solidFill>
            <a:srgbClr val="1B3F92"/>
          </a:solidFill>
          <a:ln>
            <a:noFill/>
          </a:ln>
          <a:effectLst>
            <a:outerShdw blurRad="63500" sx="102000" sy="102000" algn="ctr" rotWithShape="0">
              <a:srgbClr val="000000">
                <a:alpha val="1647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fr-FR" sz="13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Je risque 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fr-FR" sz="13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d’être licencié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fr-FR"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Comment faire le point sur mon avenir professionnel ?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245;p19">
            <a:extLst>
              <a:ext uri="{FF2B5EF4-FFF2-40B4-BE49-F238E27FC236}">
                <a16:creationId xmlns:a16="http://schemas.microsoft.com/office/drawing/2014/main" id="{B64BB7B3-4E6D-484C-A433-B6C4F012551B}"/>
              </a:ext>
            </a:extLst>
          </p:cNvPr>
          <p:cNvSpPr/>
          <p:nvPr/>
        </p:nvSpPr>
        <p:spPr>
          <a:xfrm>
            <a:off x="3219265" y="446273"/>
            <a:ext cx="1800000" cy="1800000"/>
          </a:xfrm>
          <a:prstGeom prst="rect">
            <a:avLst/>
          </a:prstGeom>
          <a:solidFill>
            <a:srgbClr val="1B3F92"/>
          </a:solidFill>
          <a:ln>
            <a:noFill/>
          </a:ln>
          <a:effectLst>
            <a:outerShdw blurRad="63500" sx="102000" sy="102000" algn="ctr" rotWithShape="0">
              <a:srgbClr val="000000">
                <a:alpha val="1647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fr-FR" sz="13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Je ne peux plus exercer mon métier. 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fr-FR"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Je veux 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fr-FR"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 changer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246;p19">
            <a:extLst>
              <a:ext uri="{FF2B5EF4-FFF2-40B4-BE49-F238E27FC236}">
                <a16:creationId xmlns:a16="http://schemas.microsoft.com/office/drawing/2014/main" id="{38960B29-73C8-924A-BD1B-2E716C0848D5}"/>
              </a:ext>
            </a:extLst>
          </p:cNvPr>
          <p:cNvSpPr/>
          <p:nvPr/>
        </p:nvSpPr>
        <p:spPr>
          <a:xfrm>
            <a:off x="3219265" y="4388569"/>
            <a:ext cx="1800000" cy="1800000"/>
          </a:xfrm>
          <a:prstGeom prst="rect">
            <a:avLst/>
          </a:prstGeom>
          <a:solidFill>
            <a:srgbClr val="1B3F92"/>
          </a:solidFill>
          <a:ln>
            <a:noFill/>
          </a:ln>
          <a:effectLst>
            <a:outerShdw blurRad="63500" sx="102000" sy="102000" algn="ctr" rotWithShape="0">
              <a:srgbClr val="000000">
                <a:alpha val="1647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fr-FR" sz="13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Je souhaite faire une formation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fr-FR"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Comment choisir 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fr-FR"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 bonne formation et comment la financer ?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" name="Google Shape;247;p19" descr="Questions avec un remplissage uni">
            <a:extLst>
              <a:ext uri="{FF2B5EF4-FFF2-40B4-BE49-F238E27FC236}">
                <a16:creationId xmlns:a16="http://schemas.microsoft.com/office/drawing/2014/main" id="{45209222-F1B1-BA49-A72F-320292C8BD4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78129" y="4793963"/>
            <a:ext cx="989211" cy="98921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" name="Google Shape;248;p19">
            <a:extLst>
              <a:ext uri="{FF2B5EF4-FFF2-40B4-BE49-F238E27FC236}">
                <a16:creationId xmlns:a16="http://schemas.microsoft.com/office/drawing/2014/main" id="{351B392E-872C-814C-B1D8-032943693EBB}"/>
              </a:ext>
            </a:extLst>
          </p:cNvPr>
          <p:cNvCxnSpPr>
            <a:stCxn id="14" idx="2"/>
            <a:endCxn id="12" idx="0"/>
          </p:cNvCxnSpPr>
          <p:nvPr/>
        </p:nvCxnSpPr>
        <p:spPr>
          <a:xfrm>
            <a:off x="4119265" y="2246273"/>
            <a:ext cx="0" cy="171000"/>
          </a:xfrm>
          <a:prstGeom prst="straightConnector1">
            <a:avLst/>
          </a:prstGeom>
          <a:noFill/>
          <a:ln w="12700" cap="flat" cmpd="sng">
            <a:solidFill>
              <a:srgbClr val="040090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18" name="Google Shape;249;p19">
            <a:extLst>
              <a:ext uri="{FF2B5EF4-FFF2-40B4-BE49-F238E27FC236}">
                <a16:creationId xmlns:a16="http://schemas.microsoft.com/office/drawing/2014/main" id="{38FDE130-8006-F746-808E-77D8345408EF}"/>
              </a:ext>
            </a:extLst>
          </p:cNvPr>
          <p:cNvCxnSpPr>
            <a:stCxn id="12" idx="2"/>
            <a:endCxn id="15" idx="0"/>
          </p:cNvCxnSpPr>
          <p:nvPr/>
        </p:nvCxnSpPr>
        <p:spPr>
          <a:xfrm>
            <a:off x="4119265" y="4217421"/>
            <a:ext cx="0" cy="171000"/>
          </a:xfrm>
          <a:prstGeom prst="straightConnector1">
            <a:avLst/>
          </a:prstGeom>
          <a:noFill/>
          <a:ln w="12700" cap="flat" cmpd="sng">
            <a:solidFill>
              <a:srgbClr val="040090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19" name="Google Shape;250;p19">
            <a:extLst>
              <a:ext uri="{FF2B5EF4-FFF2-40B4-BE49-F238E27FC236}">
                <a16:creationId xmlns:a16="http://schemas.microsoft.com/office/drawing/2014/main" id="{3A075CD5-DFE7-CA46-B46C-512B218AAC8C}"/>
              </a:ext>
            </a:extLst>
          </p:cNvPr>
          <p:cNvCxnSpPr>
            <a:stCxn id="15" idx="3"/>
            <a:endCxn id="10" idx="1"/>
          </p:cNvCxnSpPr>
          <p:nvPr/>
        </p:nvCxnSpPr>
        <p:spPr>
          <a:xfrm>
            <a:off x="5019265" y="5288569"/>
            <a:ext cx="176700" cy="0"/>
          </a:xfrm>
          <a:prstGeom prst="straightConnector1">
            <a:avLst/>
          </a:prstGeom>
          <a:noFill/>
          <a:ln w="12700" cap="flat" cmpd="sng">
            <a:solidFill>
              <a:srgbClr val="040090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0" name="Google Shape;251;p19">
            <a:extLst>
              <a:ext uri="{FF2B5EF4-FFF2-40B4-BE49-F238E27FC236}">
                <a16:creationId xmlns:a16="http://schemas.microsoft.com/office/drawing/2014/main" id="{98BD31C1-AB00-3145-B05F-D2D715A68A9C}"/>
              </a:ext>
            </a:extLst>
          </p:cNvPr>
          <p:cNvCxnSpPr>
            <a:stCxn id="10" idx="3"/>
            <a:endCxn id="8" idx="1"/>
          </p:cNvCxnSpPr>
          <p:nvPr/>
        </p:nvCxnSpPr>
        <p:spPr>
          <a:xfrm>
            <a:off x="6996000" y="5288569"/>
            <a:ext cx="186000" cy="0"/>
          </a:xfrm>
          <a:prstGeom prst="straightConnector1">
            <a:avLst/>
          </a:prstGeom>
          <a:noFill/>
          <a:ln w="12700" cap="flat" cmpd="sng">
            <a:solidFill>
              <a:srgbClr val="040090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1" name="Google Shape;252;p19">
            <a:extLst>
              <a:ext uri="{FF2B5EF4-FFF2-40B4-BE49-F238E27FC236}">
                <a16:creationId xmlns:a16="http://schemas.microsoft.com/office/drawing/2014/main" id="{1DDED05D-0ED1-A944-A060-ABE1FBC34D74}"/>
              </a:ext>
            </a:extLst>
          </p:cNvPr>
          <p:cNvCxnSpPr>
            <a:stCxn id="11" idx="2"/>
            <a:endCxn id="8" idx="0"/>
          </p:cNvCxnSpPr>
          <p:nvPr/>
        </p:nvCxnSpPr>
        <p:spPr>
          <a:xfrm>
            <a:off x="8082103" y="4217421"/>
            <a:ext cx="0" cy="171000"/>
          </a:xfrm>
          <a:prstGeom prst="straightConnector1">
            <a:avLst/>
          </a:prstGeom>
          <a:noFill/>
          <a:ln w="12700" cap="flat" cmpd="sng">
            <a:solidFill>
              <a:srgbClr val="040090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2" name="Google Shape;253;p19">
            <a:extLst>
              <a:ext uri="{FF2B5EF4-FFF2-40B4-BE49-F238E27FC236}">
                <a16:creationId xmlns:a16="http://schemas.microsoft.com/office/drawing/2014/main" id="{9FB43924-FA17-E841-A5FE-0BB12BAA9300}"/>
              </a:ext>
            </a:extLst>
          </p:cNvPr>
          <p:cNvCxnSpPr>
            <a:stCxn id="13" idx="2"/>
            <a:endCxn id="11" idx="0"/>
          </p:cNvCxnSpPr>
          <p:nvPr/>
        </p:nvCxnSpPr>
        <p:spPr>
          <a:xfrm>
            <a:off x="8082103" y="2243966"/>
            <a:ext cx="0" cy="173400"/>
          </a:xfrm>
          <a:prstGeom prst="straightConnector1">
            <a:avLst/>
          </a:prstGeom>
          <a:noFill/>
          <a:ln w="12700" cap="flat" cmpd="sng">
            <a:solidFill>
              <a:srgbClr val="040090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3" name="Google Shape;254;p19">
            <a:extLst>
              <a:ext uri="{FF2B5EF4-FFF2-40B4-BE49-F238E27FC236}">
                <a16:creationId xmlns:a16="http://schemas.microsoft.com/office/drawing/2014/main" id="{D07AC662-567B-B844-A198-3F33AC41E1C8}"/>
              </a:ext>
            </a:extLst>
          </p:cNvPr>
          <p:cNvCxnSpPr>
            <a:stCxn id="13" idx="1"/>
            <a:endCxn id="7" idx="3"/>
          </p:cNvCxnSpPr>
          <p:nvPr/>
        </p:nvCxnSpPr>
        <p:spPr>
          <a:xfrm flipH="1">
            <a:off x="6996103" y="1343966"/>
            <a:ext cx="186000" cy="2400"/>
          </a:xfrm>
          <a:prstGeom prst="straightConnector1">
            <a:avLst/>
          </a:prstGeom>
          <a:noFill/>
          <a:ln w="12700" cap="flat" cmpd="sng">
            <a:solidFill>
              <a:srgbClr val="040090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4" name="Google Shape;255;p19">
            <a:extLst>
              <a:ext uri="{FF2B5EF4-FFF2-40B4-BE49-F238E27FC236}">
                <a16:creationId xmlns:a16="http://schemas.microsoft.com/office/drawing/2014/main" id="{50E7C778-00BE-9F48-9D81-56D69D4AED3C}"/>
              </a:ext>
            </a:extLst>
          </p:cNvPr>
          <p:cNvCxnSpPr>
            <a:stCxn id="14" idx="3"/>
            <a:endCxn id="7" idx="1"/>
          </p:cNvCxnSpPr>
          <p:nvPr/>
        </p:nvCxnSpPr>
        <p:spPr>
          <a:xfrm>
            <a:off x="5019265" y="1346273"/>
            <a:ext cx="176700" cy="0"/>
          </a:xfrm>
          <a:prstGeom prst="straightConnector1">
            <a:avLst/>
          </a:prstGeom>
          <a:noFill/>
          <a:ln w="12700" cap="flat" cmpd="sng">
            <a:solidFill>
              <a:srgbClr val="040090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36EB8AF0-DEFD-9C3C-61BC-071A8A2886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5930" y="6492875"/>
            <a:ext cx="3337381" cy="365125"/>
          </a:xfrm>
        </p:spPr>
        <p:txBody>
          <a:bodyPr/>
          <a:lstStyle/>
          <a:p>
            <a:fld id="{5AB5BA1F-D60D-1C44-BFB9-F6257914285B}" type="datetime2">
              <a:rPr lang="fr-FR" sz="800" b="0" smtClean="0"/>
              <a:pPr/>
              <a:t>vendredi 12 mai 2023</a:t>
            </a:fld>
            <a:endParaRPr lang="fr-FR" sz="800" b="0" dirty="0"/>
          </a:p>
        </p:txBody>
      </p:sp>
    </p:spTree>
    <p:extLst>
      <p:ext uri="{BB962C8B-B14F-4D97-AF65-F5344CB8AC3E}">
        <p14:creationId xmlns:p14="http://schemas.microsoft.com/office/powerpoint/2010/main" val="2358660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0DBCBD-7D46-41F2-A3DC-8D8C1D60B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930" y="251584"/>
            <a:ext cx="8504583" cy="1154529"/>
          </a:xfrm>
        </p:spPr>
        <p:txBody>
          <a:bodyPr>
            <a:normAutofit/>
          </a:bodyPr>
          <a:lstStyle/>
          <a:p>
            <a:r>
              <a:rPr lang="fr-FR" dirty="0"/>
              <a:t>Ils témoignent !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2594A45-2E06-498E-BFD7-FC0DC1943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D04F6-564F-6047-A701-46FB75768287}" type="slidenum">
              <a:rPr lang="fr-FR" sz="800" b="0" smtClean="0"/>
              <a:pPr/>
              <a:t>5</a:t>
            </a:fld>
            <a:endParaRPr lang="fr-FR" sz="800" b="0" dirty="0"/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id="{E00C07E1-C963-4032-A175-DBD4CA159F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2210" y="1447075"/>
            <a:ext cx="1182162" cy="1062968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6C7E380E-9992-4F4E-99DE-BCC917166177}"/>
              </a:ext>
            </a:extLst>
          </p:cNvPr>
          <p:cNvSpPr txBox="1"/>
          <p:nvPr/>
        </p:nvSpPr>
        <p:spPr>
          <a:xfrm>
            <a:off x="1289483" y="1631225"/>
            <a:ext cx="8996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93%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6824BBE4-E661-42C3-9E03-6B9E2B2B6C97}"/>
              </a:ext>
            </a:extLst>
          </p:cNvPr>
          <p:cNvSpPr txBox="1"/>
          <p:nvPr/>
        </p:nvSpPr>
        <p:spPr>
          <a:xfrm>
            <a:off x="2284620" y="1765862"/>
            <a:ext cx="72969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rtl="0"/>
            <a:r>
              <a:rPr lang="fr-FR" sz="2400" dirty="0">
                <a:solidFill>
                  <a:srgbClr val="1B4088"/>
                </a:solidFill>
                <a:latin typeface="+mj-lt"/>
                <a:ea typeface="+mj-ea"/>
                <a:cs typeface="+mj-cs"/>
              </a:rPr>
              <a:t>des bénéficiaires sont satisfaits du service</a:t>
            </a:r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E8115554-5E31-6B29-C2A4-80586D7E80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5930" y="6492875"/>
            <a:ext cx="3337381" cy="365125"/>
          </a:xfrm>
        </p:spPr>
        <p:txBody>
          <a:bodyPr/>
          <a:lstStyle/>
          <a:p>
            <a:fld id="{5AB5BA1F-D60D-1C44-BFB9-F6257914285B}" type="datetime2">
              <a:rPr lang="fr-FR" sz="800" b="0" smtClean="0"/>
              <a:pPr/>
              <a:t>vendredi 12 mai 2023</a:t>
            </a:fld>
            <a:endParaRPr lang="fr-FR" sz="800" b="0" dirty="0"/>
          </a:p>
        </p:txBody>
      </p: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CADBCD3D-74D7-B40A-4A55-960AAAD8E89C}"/>
              </a:ext>
            </a:extLst>
          </p:cNvPr>
          <p:cNvGrpSpPr/>
          <p:nvPr/>
        </p:nvGrpSpPr>
        <p:grpSpPr>
          <a:xfrm>
            <a:off x="1092210" y="2666065"/>
            <a:ext cx="5261743" cy="3142719"/>
            <a:chOff x="1050533" y="2659534"/>
            <a:chExt cx="5261743" cy="3142719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DA042756-FE8F-D2A8-3CE4-D2134621BF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50533" y="2659534"/>
              <a:ext cx="5261743" cy="3142719"/>
            </a:xfrm>
            <a:prstGeom prst="rect">
              <a:avLst/>
            </a:prstGeom>
          </p:spPr>
        </p:pic>
        <p:grpSp>
          <p:nvGrpSpPr>
            <p:cNvPr id="31" name="Groupe 30">
              <a:extLst>
                <a:ext uri="{FF2B5EF4-FFF2-40B4-BE49-F238E27FC236}">
                  <a16:creationId xmlns:a16="http://schemas.microsoft.com/office/drawing/2014/main" id="{B10C94EB-0C38-22D0-A919-65B60431AE2A}"/>
                </a:ext>
              </a:extLst>
            </p:cNvPr>
            <p:cNvGrpSpPr/>
            <p:nvPr/>
          </p:nvGrpSpPr>
          <p:grpSpPr>
            <a:xfrm>
              <a:off x="1273717" y="5140512"/>
              <a:ext cx="3318980" cy="436629"/>
              <a:chOff x="1287855" y="4980115"/>
              <a:chExt cx="3318980" cy="436629"/>
            </a:xfrm>
          </p:grpSpPr>
          <p:pic>
            <p:nvPicPr>
              <p:cNvPr id="17" name="Image 16">
                <a:extLst>
                  <a:ext uri="{FF2B5EF4-FFF2-40B4-BE49-F238E27FC236}">
                    <a16:creationId xmlns:a16="http://schemas.microsoft.com/office/drawing/2014/main" id="{18A28AC3-90A8-A6CE-0854-9912EC9BB5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87855" y="4980115"/>
                <a:ext cx="1821106" cy="215625"/>
              </a:xfrm>
              <a:prstGeom prst="rect">
                <a:avLst/>
              </a:prstGeom>
            </p:spPr>
          </p:pic>
          <p:pic>
            <p:nvPicPr>
              <p:cNvPr id="19" name="Image 18">
                <a:extLst>
                  <a:ext uri="{FF2B5EF4-FFF2-40B4-BE49-F238E27FC236}">
                    <a16:creationId xmlns:a16="http://schemas.microsoft.com/office/drawing/2014/main" id="{885D3135-E31B-2ECC-070F-60D8E486EB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87855" y="5200711"/>
                <a:ext cx="3318980" cy="216033"/>
              </a:xfrm>
              <a:prstGeom prst="rect">
                <a:avLst/>
              </a:prstGeom>
            </p:spPr>
          </p:pic>
        </p:grpSp>
      </p:grp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2EB76572-4271-1CF1-DBEF-2F0BF406D3C7}"/>
              </a:ext>
            </a:extLst>
          </p:cNvPr>
          <p:cNvGrpSpPr/>
          <p:nvPr/>
        </p:nvGrpSpPr>
        <p:grpSpPr>
          <a:xfrm>
            <a:off x="6358975" y="2666065"/>
            <a:ext cx="5340800" cy="3142719"/>
            <a:chOff x="6476731" y="2754167"/>
            <a:chExt cx="5271132" cy="3023848"/>
          </a:xfrm>
        </p:grpSpPr>
        <p:pic>
          <p:nvPicPr>
            <p:cNvPr id="28" name="Image 27">
              <a:extLst>
                <a:ext uri="{FF2B5EF4-FFF2-40B4-BE49-F238E27FC236}">
                  <a16:creationId xmlns:a16="http://schemas.microsoft.com/office/drawing/2014/main" id="{528C7888-101E-997A-2120-C0D3EC5D8BE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476731" y="2754167"/>
              <a:ext cx="5271132" cy="3023848"/>
            </a:xfrm>
            <a:prstGeom prst="rect">
              <a:avLst/>
            </a:prstGeom>
          </p:spPr>
        </p:pic>
        <p:grpSp>
          <p:nvGrpSpPr>
            <p:cNvPr id="33" name="Groupe 32">
              <a:extLst>
                <a:ext uri="{FF2B5EF4-FFF2-40B4-BE49-F238E27FC236}">
                  <a16:creationId xmlns:a16="http://schemas.microsoft.com/office/drawing/2014/main" id="{A2671E4A-BB9D-8F88-3363-9FF17E25B3BA}"/>
                </a:ext>
              </a:extLst>
            </p:cNvPr>
            <p:cNvGrpSpPr/>
            <p:nvPr/>
          </p:nvGrpSpPr>
          <p:grpSpPr>
            <a:xfrm>
              <a:off x="6592284" y="5258778"/>
              <a:ext cx="3316511" cy="398709"/>
              <a:chOff x="6592284" y="5258778"/>
              <a:chExt cx="3316511" cy="398709"/>
            </a:xfrm>
          </p:grpSpPr>
          <p:pic>
            <p:nvPicPr>
              <p:cNvPr id="24" name="Image 23">
                <a:extLst>
                  <a:ext uri="{FF2B5EF4-FFF2-40B4-BE49-F238E27FC236}">
                    <a16:creationId xmlns:a16="http://schemas.microsoft.com/office/drawing/2014/main" id="{1B00E701-B5D5-7C92-CA9F-6E0F5E0725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592284" y="5258778"/>
                <a:ext cx="1039341" cy="169074"/>
              </a:xfrm>
              <a:prstGeom prst="rect">
                <a:avLst/>
              </a:prstGeom>
            </p:spPr>
          </p:pic>
          <p:pic>
            <p:nvPicPr>
              <p:cNvPr id="32" name="Image 31">
                <a:extLst>
                  <a:ext uri="{FF2B5EF4-FFF2-40B4-BE49-F238E27FC236}">
                    <a16:creationId xmlns:a16="http://schemas.microsoft.com/office/drawing/2014/main" id="{87D9DE31-A340-4F63-D762-33C4580DDB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592284" y="5438012"/>
                <a:ext cx="3316511" cy="21947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23650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édia en ligne 2" title="Le témoignage de Jean-Marc, bénéficiaire du CEP : « Je suis prêt pour de nouvelles aventures »">
            <a:hlinkClick r:id="" action="ppaction://media"/>
            <a:extLst>
              <a:ext uri="{FF2B5EF4-FFF2-40B4-BE49-F238E27FC236}">
                <a16:creationId xmlns:a16="http://schemas.microsoft.com/office/drawing/2014/main" id="{720BBC0E-3E7D-11B4-9486-59372FBCF96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500485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édia en ligne 6" title="Le témoignage de Saanti, bénéficiaire du CEP : « Je me sens bien d’accompagner des gens »">
            <a:hlinkClick r:id="" action="ppaction://media"/>
            <a:extLst>
              <a:ext uri="{FF2B5EF4-FFF2-40B4-BE49-F238E27FC236}">
                <a16:creationId xmlns:a16="http://schemas.microsoft.com/office/drawing/2014/main" id="{35FC9DA0-A616-E765-65F1-4BE7BADCD17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145881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4D1148-6F7E-4D07-BEAC-EBE417EB8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Suivez-nous !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0380A11-D967-474E-BFA6-A1F39735E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D04F6-564F-6047-A701-46FB75768287}" type="slidenum">
              <a:rPr lang="fr-FR" sz="800" b="0" smtClean="0"/>
              <a:pPr/>
              <a:t>8</a:t>
            </a:fld>
            <a:endParaRPr lang="fr-FR" sz="800" b="0" dirty="0"/>
          </a:p>
        </p:txBody>
      </p:sp>
      <p:sp>
        <p:nvSpPr>
          <p:cNvPr id="6" name="Google Shape;175;p9">
            <a:extLst>
              <a:ext uri="{FF2B5EF4-FFF2-40B4-BE49-F238E27FC236}">
                <a16:creationId xmlns:a16="http://schemas.microsoft.com/office/drawing/2014/main" id="{F3C6C095-55D1-4345-A184-98BCA876BDFF}"/>
              </a:ext>
            </a:extLst>
          </p:cNvPr>
          <p:cNvSpPr/>
          <p:nvPr/>
        </p:nvSpPr>
        <p:spPr>
          <a:xfrm>
            <a:off x="1303838" y="2567547"/>
            <a:ext cx="10117477" cy="1900125"/>
          </a:xfrm>
          <a:prstGeom prst="rect">
            <a:avLst/>
          </a:prstGeom>
          <a:solidFill>
            <a:srgbClr val="DCF9F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645EFBD-9CD7-49CF-9F37-D3AA4F7B4BED}"/>
              </a:ext>
            </a:extLst>
          </p:cNvPr>
          <p:cNvSpPr txBox="1"/>
          <p:nvPr/>
        </p:nvSpPr>
        <p:spPr>
          <a:xfrm>
            <a:off x="1303838" y="5092983"/>
            <a:ext cx="25071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rtl="0"/>
            <a:r>
              <a:rPr lang="fr-FR" sz="2400" b="1" i="0" u="none" strike="noStrike" baseline="30000" dirty="0">
                <a:solidFill>
                  <a:srgbClr val="040090"/>
                </a:solidFill>
              </a:rPr>
              <a:t>PAGE </a:t>
            </a:r>
          </a:p>
          <a:p>
            <a:pPr marR="0" algn="ctr" rtl="0"/>
            <a:r>
              <a:rPr lang="fr-FR" sz="2400" b="1" i="0" u="none" strike="noStrike" baseline="30000" dirty="0">
                <a:solidFill>
                  <a:srgbClr val="040090"/>
                </a:solidFill>
              </a:rPr>
              <a:t>CEP BRETAGNE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C2F0A33-D501-4C65-B698-8887ED4A8984}"/>
              </a:ext>
            </a:extLst>
          </p:cNvPr>
          <p:cNvSpPr txBox="1"/>
          <p:nvPr/>
        </p:nvSpPr>
        <p:spPr>
          <a:xfrm>
            <a:off x="7920962" y="5092983"/>
            <a:ext cx="29430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rtl="0"/>
            <a:r>
              <a:rPr lang="fr-FR" sz="2400" b="1" i="0" u="none" strike="noStrike" baseline="30000">
                <a:solidFill>
                  <a:srgbClr val="040090"/>
                </a:solidFill>
              </a:rPr>
              <a:t>PAGE </a:t>
            </a:r>
          </a:p>
          <a:p>
            <a:pPr marR="0" algn="ctr" rtl="0"/>
            <a:r>
              <a:rPr lang="fr-FR" sz="2400" b="1" baseline="30000">
                <a:solidFill>
                  <a:srgbClr val="040090"/>
                </a:solidFill>
              </a:rPr>
              <a:t>GROUPEMENT EVOLUTION</a:t>
            </a:r>
            <a:endParaRPr lang="fr-FR" sz="2400" b="1" i="0" u="none" strike="noStrike" baseline="30000">
              <a:solidFill>
                <a:srgbClr val="040090"/>
              </a:solidFill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97A0139D-2404-4AB8-877C-1628A6BB7E24}"/>
              </a:ext>
            </a:extLst>
          </p:cNvPr>
          <p:cNvSpPr txBox="1"/>
          <p:nvPr/>
        </p:nvSpPr>
        <p:spPr>
          <a:xfrm>
            <a:off x="4432820" y="5092983"/>
            <a:ext cx="29272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rtl="0"/>
            <a:r>
              <a:rPr lang="fr-FR" sz="2400" b="1" i="0" u="none" strike="noStrike" baseline="30000">
                <a:solidFill>
                  <a:srgbClr val="040090"/>
                </a:solidFill>
              </a:rPr>
              <a:t>PAGE </a:t>
            </a:r>
          </a:p>
          <a:p>
            <a:pPr marR="0" algn="ctr" rtl="0"/>
            <a:r>
              <a:rPr lang="fr-FR" sz="2400" b="1" baseline="30000">
                <a:solidFill>
                  <a:srgbClr val="040090"/>
                </a:solidFill>
              </a:rPr>
              <a:t>GROUPEMENT EVOLUTION</a:t>
            </a:r>
            <a:endParaRPr lang="fr-FR" sz="2400" b="1" i="0" u="none" strike="noStrike" baseline="30000">
              <a:solidFill>
                <a:srgbClr val="040090"/>
              </a:solidFill>
            </a:endParaRPr>
          </a:p>
        </p:txBody>
      </p:sp>
      <p:pic>
        <p:nvPicPr>
          <p:cNvPr id="17" name="Graphique 16">
            <a:extLst>
              <a:ext uri="{FF2B5EF4-FFF2-40B4-BE49-F238E27FC236}">
                <a16:creationId xmlns:a16="http://schemas.microsoft.com/office/drawing/2014/main" id="{0782672F-D99B-4E8A-BA0A-74545DF819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66783" y="3007168"/>
            <a:ext cx="1219200" cy="1771650"/>
          </a:xfrm>
          <a:prstGeom prst="rect">
            <a:avLst/>
          </a:prstGeom>
        </p:spPr>
      </p:pic>
      <p:pic>
        <p:nvPicPr>
          <p:cNvPr id="20" name="Graphique 19">
            <a:extLst>
              <a:ext uri="{FF2B5EF4-FFF2-40B4-BE49-F238E27FC236}">
                <a16:creationId xmlns:a16="http://schemas.microsoft.com/office/drawing/2014/main" id="{792E8119-7F88-447D-B84D-3F6A9B1061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36689" y="2038488"/>
            <a:ext cx="2190750" cy="2095500"/>
          </a:xfrm>
          <a:prstGeom prst="rect">
            <a:avLst/>
          </a:prstGeom>
        </p:spPr>
      </p:pic>
      <p:pic>
        <p:nvPicPr>
          <p:cNvPr id="22" name="Graphique 21">
            <a:extLst>
              <a:ext uri="{FF2B5EF4-FFF2-40B4-BE49-F238E27FC236}">
                <a16:creationId xmlns:a16="http://schemas.microsoft.com/office/drawing/2014/main" id="{D6DE81B4-0A4F-4703-B5E8-6E8939CA69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57678" y="3038112"/>
            <a:ext cx="1733550" cy="1504950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DFF0C246-445B-418D-B5EC-258BA9E6FD5C}"/>
              </a:ext>
            </a:extLst>
          </p:cNvPr>
          <p:cNvSpPr txBox="1"/>
          <p:nvPr/>
        </p:nvSpPr>
        <p:spPr>
          <a:xfrm>
            <a:off x="3256360" y="3228008"/>
            <a:ext cx="1359069" cy="3385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R="0" rtl="0"/>
            <a:r>
              <a:rPr lang="fr-FR" sz="1600" b="1" dirty="0">
                <a:solidFill>
                  <a:srgbClr val="040090"/>
                </a:solidFill>
              </a:rPr>
              <a:t>Facebook</a:t>
            </a:r>
            <a:endParaRPr lang="fr-FR" sz="1600" b="1" dirty="0">
              <a:solidFill>
                <a:srgbClr val="040090"/>
              </a:solidFill>
              <a:cs typeface="Arial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CB750C17-45AC-42A6-BE70-E62080BC8A17}"/>
              </a:ext>
            </a:extLst>
          </p:cNvPr>
          <p:cNvSpPr txBox="1"/>
          <p:nvPr/>
        </p:nvSpPr>
        <p:spPr>
          <a:xfrm>
            <a:off x="6412108" y="3228008"/>
            <a:ext cx="1401191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r-FR" sz="1600" b="1" dirty="0">
                <a:solidFill>
                  <a:srgbClr val="040090"/>
                </a:solidFill>
              </a:rPr>
              <a:t>LinkedIn &amp;</a:t>
            </a:r>
          </a:p>
          <a:p>
            <a:r>
              <a:rPr lang="fr-FR" sz="1600" b="1" dirty="0">
                <a:solidFill>
                  <a:srgbClr val="040090"/>
                </a:solidFill>
              </a:rPr>
              <a:t>Instagram</a:t>
            </a:r>
            <a:endParaRPr lang="en-US" dirty="0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24AB53A2-BBA0-460A-A1BF-8CD046CE955B}"/>
              </a:ext>
            </a:extLst>
          </p:cNvPr>
          <p:cNvSpPr txBox="1"/>
          <p:nvPr/>
        </p:nvSpPr>
        <p:spPr>
          <a:xfrm>
            <a:off x="9909790" y="3228007"/>
            <a:ext cx="1315571" cy="3385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R="0" rtl="0"/>
            <a:r>
              <a:rPr lang="fr-FR" sz="1600" b="1" dirty="0">
                <a:solidFill>
                  <a:srgbClr val="040090"/>
                </a:solidFill>
              </a:rPr>
              <a:t>YouTube</a:t>
            </a:r>
            <a:endParaRPr lang="fr-FR" sz="1600" b="1" dirty="0">
              <a:solidFill>
                <a:srgbClr val="040090"/>
              </a:solidFill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73073E-EC42-25EE-984C-5FB78C8BE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3812">
            <a:off x="4748748" y="1693012"/>
            <a:ext cx="518983" cy="518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10AE7429-CB5D-C2E9-91C3-F2E7B676BB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5930" y="6492875"/>
            <a:ext cx="3337381" cy="365125"/>
          </a:xfrm>
        </p:spPr>
        <p:txBody>
          <a:bodyPr/>
          <a:lstStyle/>
          <a:p>
            <a:fld id="{5AB5BA1F-D60D-1C44-BFB9-F6257914285B}" type="datetime2">
              <a:rPr lang="fr-FR" sz="800" b="0" smtClean="0"/>
              <a:pPr/>
              <a:t>vendredi 12 mai 2023</a:t>
            </a:fld>
            <a:endParaRPr lang="fr-FR" sz="800" b="0" dirty="0"/>
          </a:p>
        </p:txBody>
      </p:sp>
    </p:spTree>
    <p:extLst>
      <p:ext uri="{BB962C8B-B14F-4D97-AF65-F5344CB8AC3E}">
        <p14:creationId xmlns:p14="http://schemas.microsoft.com/office/powerpoint/2010/main" val="2911381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7">
            <a:extLst>
              <a:ext uri="{FF2B5EF4-FFF2-40B4-BE49-F238E27FC236}">
                <a16:creationId xmlns:a16="http://schemas.microsoft.com/office/drawing/2014/main" id="{20EDC06D-5E1F-4E47-B846-D17936AAF9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150" y="1867507"/>
            <a:ext cx="6894512" cy="3781797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ADE3746-6F09-41E1-85E3-A901AEF03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Prendre rendez-vous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15E20A6-7E43-4191-BE0F-8EB8AC2A01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5930" y="6492875"/>
            <a:ext cx="3337381" cy="365125"/>
          </a:xfrm>
        </p:spPr>
        <p:txBody>
          <a:bodyPr/>
          <a:lstStyle/>
          <a:p>
            <a:fld id="{5AB5BA1F-D60D-1C44-BFB9-F6257914285B}" type="datetime2">
              <a:rPr lang="fr-FR" sz="800" b="0" smtClean="0"/>
              <a:pPr/>
              <a:t>vendredi 12 mai 2023</a:t>
            </a:fld>
            <a:endParaRPr lang="fr-FR" sz="800" b="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8C86B75-8AB4-4302-B928-02425902C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D04F6-564F-6047-A701-46FB75768287}" type="slidenum">
              <a:rPr lang="fr-FR" sz="800" b="0" smtClean="0"/>
              <a:pPr/>
              <a:t>9</a:t>
            </a:fld>
            <a:endParaRPr lang="fr-FR" sz="800" b="0" dirty="0"/>
          </a:p>
        </p:txBody>
      </p:sp>
      <p:sp>
        <p:nvSpPr>
          <p:cNvPr id="6" name="Google Shape;231;p11">
            <a:extLst>
              <a:ext uri="{FF2B5EF4-FFF2-40B4-BE49-F238E27FC236}">
                <a16:creationId xmlns:a16="http://schemas.microsoft.com/office/drawing/2014/main" id="{5991554E-8EBA-4200-A96F-0900A22FEA67}"/>
              </a:ext>
            </a:extLst>
          </p:cNvPr>
          <p:cNvSpPr/>
          <p:nvPr/>
        </p:nvSpPr>
        <p:spPr>
          <a:xfrm>
            <a:off x="8271947" y="2188296"/>
            <a:ext cx="3188256" cy="3140217"/>
          </a:xfrm>
          <a:prstGeom prst="rect">
            <a:avLst/>
          </a:prstGeom>
          <a:solidFill>
            <a:srgbClr val="12A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233;p11">
            <a:extLst>
              <a:ext uri="{FF2B5EF4-FFF2-40B4-BE49-F238E27FC236}">
                <a16:creationId xmlns:a16="http://schemas.microsoft.com/office/drawing/2014/main" id="{FB12F075-03E1-4621-9769-DC9B280F70E0}"/>
              </a:ext>
            </a:extLst>
          </p:cNvPr>
          <p:cNvSpPr txBox="1"/>
          <p:nvPr/>
        </p:nvSpPr>
        <p:spPr>
          <a:xfrm>
            <a:off x="8367741" y="2645165"/>
            <a:ext cx="3188256" cy="2369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fr-FR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Via notre </a:t>
            </a:r>
            <a:endParaRPr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fr-FR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site internet</a:t>
            </a:r>
            <a:endParaRPr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lang="fr-FR" sz="1200" b="1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FR" sz="20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www.infocep.fr</a:t>
            </a:r>
            <a:endParaRPr lang="fr-FR" sz="20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FR" sz="28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FR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ou par téléphone au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lang="fr-FR" sz="14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FR" sz="2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0800 940 033</a:t>
            </a:r>
            <a:endParaRPr lang="fr-FR" sz="20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" name="Google Shape;235;p11">
            <a:extLst>
              <a:ext uri="{FF2B5EF4-FFF2-40B4-BE49-F238E27FC236}">
                <a16:creationId xmlns:a16="http://schemas.microsoft.com/office/drawing/2014/main" id="{4A3CF754-6493-470D-BEB5-4C160213C315}"/>
              </a:ext>
            </a:extLst>
          </p:cNvPr>
          <p:cNvCxnSpPr/>
          <p:nvPr/>
        </p:nvCxnSpPr>
        <p:spPr>
          <a:xfrm>
            <a:off x="7334581" y="3040598"/>
            <a:ext cx="1586669" cy="0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dot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36597507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324</Words>
  <Application>Microsoft Office PowerPoint</Application>
  <PresentationFormat>Grand écran</PresentationFormat>
  <Paragraphs>86</Paragraphs>
  <Slides>9</Slides>
  <Notes>0</Notes>
  <HiddenSlides>0</HiddenSlides>
  <MMClips>2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Arial</vt:lpstr>
      <vt:lpstr>Arial Narrow</vt:lpstr>
      <vt:lpstr>Calibri</vt:lpstr>
      <vt:lpstr>Calibri Light</vt:lpstr>
      <vt:lpstr>Thème Office</vt:lpstr>
      <vt:lpstr> Présentation du CEP  Bretagne     www.mon-cep.org</vt:lpstr>
      <vt:lpstr>Le CEP, c’est quoi ?</vt:lpstr>
      <vt:lpstr>Pour qui ?</vt:lpstr>
      <vt:lpstr>Présentation PowerPoint</vt:lpstr>
      <vt:lpstr>Ils témoignent !</vt:lpstr>
      <vt:lpstr>Présentation PowerPoint</vt:lpstr>
      <vt:lpstr>Présentation PowerPoint</vt:lpstr>
      <vt:lpstr>Suivez-nous !</vt:lpstr>
      <vt:lpstr>Prendre rendez-vous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du CEP - Bretagne</dc:title>
  <dc:creator>Cécile LEFOUL</dc:creator>
  <cp:lastModifiedBy>Karine Simon</cp:lastModifiedBy>
  <cp:revision>6</cp:revision>
  <dcterms:created xsi:type="dcterms:W3CDTF">2023-04-17T14:30:27Z</dcterms:created>
  <dcterms:modified xsi:type="dcterms:W3CDTF">2023-05-12T06:50:44Z</dcterms:modified>
</cp:coreProperties>
</file>